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60" r:id="rId4"/>
    <p:sldId id="294" r:id="rId5"/>
    <p:sldId id="273" r:id="rId6"/>
    <p:sldId id="287" r:id="rId7"/>
    <p:sldId id="278" r:id="rId8"/>
    <p:sldId id="277" r:id="rId9"/>
    <p:sldId id="280" r:id="rId10"/>
    <p:sldId id="296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verly Duke" initials="BD" lastIdx="1" clrIdx="0">
    <p:extLst>
      <p:ext uri="{19B8F6BF-5375-455C-9EA6-DF929625EA0E}">
        <p15:presenceInfo xmlns:p15="http://schemas.microsoft.com/office/powerpoint/2012/main" userId="S::beverly.duke@archsa.org::d78e9a91-381d-429d-a06b-a6a182b7b7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0915"/>
    <a:srgbClr val="F07930"/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174" y="3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18158255343995"/>
          <c:y val="0"/>
          <c:w val="0.67275486464333878"/>
          <c:h val="0.88759115208470563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Amasis MT Pro Light" panose="0204030405000502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Sheet1!$E$4:$E$8</c:f>
              <c:strCache>
                <c:ptCount val="5"/>
                <c:pt idx="0">
                  <c:v>Catholic</c:v>
                </c:pt>
                <c:pt idx="1">
                  <c:v>Hispanic or Latino</c:v>
                </c:pt>
                <c:pt idx="2">
                  <c:v>Federal Free &amp; Reduced Lunch Eligible</c:v>
                </c:pt>
                <c:pt idx="3">
                  <c:v>Single Parent Households</c:v>
                </c:pt>
                <c:pt idx="4">
                  <c:v>Household Income &lt; $30,000</c:v>
                </c:pt>
              </c:strCache>
            </c:strRef>
          </c:cat>
          <c:val>
            <c:numRef>
              <c:f>Sheet1!$F$4:$F$8</c:f>
              <c:numCache>
                <c:formatCode>0%</c:formatCode>
                <c:ptCount val="5"/>
                <c:pt idx="0">
                  <c:v>0.9</c:v>
                </c:pt>
                <c:pt idx="1">
                  <c:v>0.81</c:v>
                </c:pt>
                <c:pt idx="2">
                  <c:v>0.48</c:v>
                </c:pt>
                <c:pt idx="3">
                  <c:v>0.45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ED-40E8-B6C0-3A1BF474D60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684724623"/>
        <c:axId val="1740292351"/>
      </c:barChart>
      <c:catAx>
        <c:axId val="1684724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masis MT Pro" panose="02040504050005020304" pitchFamily="18" charset="0"/>
                <a:ea typeface="+mn-ea"/>
                <a:cs typeface="+mn-cs"/>
              </a:defRPr>
            </a:pPr>
            <a:endParaRPr lang="en-US"/>
          </a:p>
        </c:txPr>
        <c:crossAx val="1740292351"/>
        <c:crosses val="autoZero"/>
        <c:auto val="1"/>
        <c:lblAlgn val="ctr"/>
        <c:lblOffset val="100"/>
        <c:noMultiLvlLbl val="0"/>
      </c:catAx>
      <c:valAx>
        <c:axId val="1740292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4724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Sheet1!$B$23</c:f>
              <c:strCache>
                <c:ptCount val="1"/>
                <c:pt idx="0">
                  <c:v>2022-2023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shade val="76000"/>
                      <a:lumMod val="60000"/>
                      <a:lumOff val="40000"/>
                    </a:schemeClr>
                  </a:gs>
                  <a:gs pos="0">
                    <a:schemeClr val="accent1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E1-412D-BD90-BBE002F06C3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shade val="76000"/>
                      <a:lumMod val="60000"/>
                      <a:lumOff val="40000"/>
                    </a:schemeClr>
                  </a:gs>
                  <a:gs pos="0">
                    <a:schemeClr val="accent2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E1-412D-BD90-BBE002F06C3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shade val="76000"/>
                      <a:lumMod val="60000"/>
                      <a:lumOff val="40000"/>
                    </a:schemeClr>
                  </a:gs>
                  <a:gs pos="0">
                    <a:schemeClr val="accent3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E1-412D-BD90-BBE002F06C3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shade val="76000"/>
                      <a:lumMod val="60000"/>
                      <a:lumOff val="40000"/>
                    </a:schemeClr>
                  </a:gs>
                  <a:gs pos="0">
                    <a:schemeClr val="accent4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E1-412D-BD90-BBE002F06C3E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shade val="76000"/>
                      <a:lumMod val="60000"/>
                      <a:lumOff val="40000"/>
                    </a:schemeClr>
                  </a:gs>
                  <a:gs pos="0">
                    <a:schemeClr val="accent5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8E1-412D-BD90-BBE002F06C3E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shade val="76000"/>
                      <a:lumMod val="60000"/>
                      <a:lumOff val="40000"/>
                    </a:schemeClr>
                  </a:gs>
                  <a:gs pos="0">
                    <a:schemeClr val="accent6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437E-4A0F-86A7-573621E87EE5}"/>
              </c:ext>
            </c:extLst>
          </c:dPt>
          <c:dLbls>
            <c:dLbl>
              <c:idx val="4"/>
              <c:layout>
                <c:manualLayout>
                  <c:x val="5.5684759890305455E-2"/>
                  <c:y val="0.1620946142372908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8E1-412D-BD90-BBE002F06C3E}"/>
                </c:ext>
              </c:extLst>
            </c:dLbl>
            <c:dLbl>
              <c:idx val="5"/>
              <c:layout>
                <c:manualLayout>
                  <c:x val="2.5086786636582724E-2"/>
                  <c:y val="0.1292306823937477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37E-4A0F-86A7-573621E87E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masis MT Pro" panose="0204050405000502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Sheet1!$A$24:$A$29</c:f>
              <c:strCache>
                <c:ptCount val="6"/>
                <c:pt idx="0">
                  <c:v>Grants</c:v>
                </c:pt>
                <c:pt idx="1">
                  <c:v>CCF Endowment</c:v>
                </c:pt>
                <c:pt idx="2">
                  <c:v>K&amp;P Gala</c:v>
                </c:pt>
                <c:pt idx="3">
                  <c:v>AB Appeal</c:v>
                </c:pt>
                <c:pt idx="4">
                  <c:v>Second Collections</c:v>
                </c:pt>
                <c:pt idx="5">
                  <c:v>Gifts/Donations</c:v>
                </c:pt>
              </c:strCache>
            </c:strRef>
          </c:cat>
          <c:val>
            <c:numRef>
              <c:f>Sheet1!$B$24:$B$29</c:f>
              <c:numCache>
                <c:formatCode>_("$"* #,##0_);_("$"* \(#,##0\);_("$"* "-"??_);_(@_)</c:formatCode>
                <c:ptCount val="6"/>
                <c:pt idx="0">
                  <c:v>800000</c:v>
                </c:pt>
                <c:pt idx="1">
                  <c:v>475000</c:v>
                </c:pt>
                <c:pt idx="2">
                  <c:v>470000</c:v>
                </c:pt>
                <c:pt idx="3">
                  <c:v>450000</c:v>
                </c:pt>
                <c:pt idx="4">
                  <c:v>150000</c:v>
                </c:pt>
                <c:pt idx="5">
                  <c:v>125000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8E1-412D-BD90-BBE002F06C3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570566787671861"/>
          <c:y val="2.5003681505802806E-2"/>
          <c:w val="0.29291009990196931"/>
          <c:h val="0.81693457745917308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masis MT Pro" panose="0204050405000502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71CAE-936D-4F8D-A637-9B59EA517CEF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E8A9-41AE-4929-B591-A8AE01FE5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Geographic Diversity and diversity of need.</a:t>
            </a:r>
          </a:p>
          <a:p>
            <a:r>
              <a:rPr lang="en-US" dirty="0"/>
              <a:t>Certain funders favor certain schools or certain grades.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E8A9-41AE-4929-B591-A8AE01FE5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2021-22</a:t>
            </a:r>
            <a:r>
              <a:rPr lang="en-US" sz="1200" dirty="0">
                <a:latin typeface="+mn-lt"/>
              </a:rPr>
              <a:t> $2.5 Million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Events</a:t>
            </a:r>
            <a:r>
              <a:rPr lang="en-US" sz="1200" dirty="0">
                <a:latin typeface="+mn-lt"/>
              </a:rPr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		$     553,450  $    (91,063)</a:t>
            </a:r>
            <a:r>
              <a:rPr lang="en-US" sz="1200" dirty="0">
                <a:latin typeface="+mn-lt"/>
              </a:rPr>
              <a:t> 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Parish/Mission Coll</a:t>
            </a:r>
            <a:r>
              <a:rPr lang="en-US" sz="1200" dirty="0">
                <a:latin typeface="+mn-lt"/>
              </a:rPr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	$     144,877 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Appeal</a:t>
            </a:r>
            <a:r>
              <a:rPr lang="en-US" sz="1200" dirty="0">
                <a:latin typeface="+mn-lt"/>
              </a:rPr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		$     600,000 	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Gift/Donation</a:t>
            </a:r>
            <a:r>
              <a:rPr lang="en-US" sz="1200" dirty="0">
                <a:latin typeface="+mn-lt"/>
              </a:rPr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	$     568,932 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Grants</a:t>
            </a:r>
            <a:r>
              <a:rPr lang="en-US" sz="1200" dirty="0">
                <a:latin typeface="+mn-lt"/>
              </a:rPr>
              <a:t> </a:t>
            </a:r>
            <a:r>
              <a:rPr lang="en-US" sz="1200" b="0" i="0" u="sng" strike="noStrike" dirty="0">
                <a:solidFill>
                  <a:srgbClr val="000000"/>
                </a:solidFill>
                <a:effectLst/>
                <a:latin typeface="+mn-lt"/>
              </a:rPr>
              <a:t> 		$     657,122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		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$  2,524,381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E8A9-41AE-4929-B591-A8AE01FE5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4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58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baseline="0"/>
            </a:lvl1pPr>
          </a:lstStyle>
          <a:p>
            <a:r>
              <a:rPr lang="en-US"/>
              <a:t>All Principals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Thursday, April 22, 2021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38CC6C-0DDB-40B5-87F1-ED6578C9E3CA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592BE17-1B62-4F55-A239-F0FB3B37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39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baseline="0"/>
            </a:lvl1pPr>
          </a:lstStyle>
          <a:p>
            <a:r>
              <a:rPr lang="en-US"/>
              <a:t>All Principals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Thursday, April 22, 2021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8CC6C-0DDB-40B5-87F1-ED6578C9E3CA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92BE17-1B62-4F55-A239-F0FB3B37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5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3A18B6-8101-425D-AAAC-58D03DE15E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8B2721-3C80-41E3-AA5A-C4802719E2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07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3A18B6-8101-425D-AAAC-58D03DE15E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8B2721-3C80-41E3-AA5A-C4802719E2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5" y="5846798"/>
            <a:ext cx="2265561" cy="8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42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84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18B6-8101-425D-AAAC-58D03DE15E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2721-3C80-41E3-AA5A-C4802719E2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0EF47C2-F3E2-4C14-B4E8-427ACA67E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5" y="5846798"/>
            <a:ext cx="2265561" cy="8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84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001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18B6-8101-425D-AAAC-58D03DE15E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2721-3C80-41E3-AA5A-C4802719E2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9EF66AB-C2A6-4EFE-8FC3-96FBAB3EE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5" y="5846798"/>
            <a:ext cx="2265561" cy="8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4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1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8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5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6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6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5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1AF18-60E4-4F4A-BBB8-405B1F2A266B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B5CD7-548B-44DD-A6BD-4CF7F82DD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0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5" y="5846798"/>
            <a:ext cx="2265561" cy="8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8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D5872A3-CFF8-4F36-8446-6F1B04585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7EC0934-1503-4296-A688-FC4E83E3F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4813"/>
            <a:ext cx="7147352" cy="6333471"/>
            <a:chOff x="329184" y="-555662"/>
            <a:chExt cx="524256" cy="6333471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C528A17-D3E6-4463-8942-C4991C05B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99B74AA-0D92-4B16-A6FE-030C4476E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555662"/>
              <a:ext cx="524256" cy="60877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5E2C537D-FECA-4C7F-A65B-F82518B3A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265180"/>
            <a:ext cx="10999072" cy="57515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0D23B-517D-D62A-A9E8-A660E536A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65" y="1133245"/>
            <a:ext cx="7694579" cy="38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F0915"/>
                </a:solidFill>
                <a:latin typeface="Amasis MT Pro Light" panose="02040304050005020304" pitchFamily="18" charset="0"/>
              </a:rPr>
              <a:t>PURPOSE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1" y="2521814"/>
            <a:ext cx="3888528" cy="35535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9F0915"/>
                </a:solidFill>
                <a:latin typeface="Amasis MT Pro Light" panose="02040304050005020304" pitchFamily="18" charset="0"/>
              </a:rPr>
              <a:t>Hope for the Future </a:t>
            </a:r>
            <a:r>
              <a:rPr lang="en-US" sz="2400" dirty="0">
                <a:latin typeface="Amasis MT Pro Light" panose="02040304050005020304" pitchFamily="18" charset="0"/>
              </a:rPr>
              <a:t>provides tuition assistance to financially disadvantaged </a:t>
            </a:r>
            <a:r>
              <a:rPr lang="en-US" sz="2400" dirty="0">
                <a:solidFill>
                  <a:srgbClr val="9F0915"/>
                </a:solidFill>
                <a:latin typeface="Amasis MT Pro Light" panose="02040304050005020304" pitchFamily="18" charset="0"/>
              </a:rPr>
              <a:t>families</a:t>
            </a:r>
            <a:r>
              <a:rPr lang="en-US" sz="2400" dirty="0">
                <a:latin typeface="Amasis MT Pro Light" panose="02040304050005020304" pitchFamily="18" charset="0"/>
              </a:rPr>
              <a:t> so their </a:t>
            </a:r>
            <a:r>
              <a:rPr lang="en-US" sz="2400" dirty="0">
                <a:solidFill>
                  <a:srgbClr val="9F0915"/>
                </a:solidFill>
                <a:latin typeface="Amasis MT Pro Light" panose="02040304050005020304" pitchFamily="18" charset="0"/>
              </a:rPr>
              <a:t>children</a:t>
            </a:r>
            <a:r>
              <a:rPr lang="en-US" sz="2400" dirty="0">
                <a:latin typeface="Amasis MT Pro Light" panose="02040304050005020304" pitchFamily="18" charset="0"/>
              </a:rPr>
              <a:t> can obtain the academic and spiritual benefits of a Catholic school education in the Archdiocese of San Antonio.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586" y="262303"/>
            <a:ext cx="4386842" cy="2181690"/>
          </a:xfrm>
          <a:prstGeom prst="rect">
            <a:avLst/>
          </a:prstGeom>
        </p:spPr>
      </p:pic>
      <p:pic>
        <p:nvPicPr>
          <p:cNvPr id="8" name="Picture 7" descr="A person making a heart with his hands&#10;&#10;Description automatically generated">
            <a:extLst>
              <a:ext uri="{FF2B5EF4-FFF2-40B4-BE49-F238E27FC236}">
                <a16:creationId xmlns:a16="http://schemas.microsoft.com/office/drawing/2014/main" id="{C14DC0AA-FEE8-A339-FBC9-191BA40EF6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6437510" y="2856090"/>
            <a:ext cx="5276715" cy="3168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05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C60A5-AF97-443A-9779-1ABD1D3B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633051"/>
            <a:ext cx="10534650" cy="8174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b="1" kern="1200" dirty="0">
                <a:latin typeface="Amasis MT Pro Light" panose="02040304050005020304" pitchFamily="18" charset="0"/>
              </a:rPr>
              <a:t>Serving </a:t>
            </a:r>
            <a:r>
              <a:rPr lang="en-US" sz="4900" b="1" dirty="0">
                <a:solidFill>
                  <a:srgbClr val="9F0915"/>
                </a:solidFill>
                <a:latin typeface="Amasis MT Pro Light" panose="02040304050005020304" pitchFamily="18" charset="0"/>
              </a:rPr>
              <a:t>STUDENTS </a:t>
            </a:r>
            <a:r>
              <a:rPr lang="en-US" sz="4900" b="1" kern="1200" dirty="0">
                <a:latin typeface="Amasis MT Pro Light" panose="02040304050005020304" pitchFamily="18" charset="0"/>
              </a:rPr>
              <a:t>at 35 Catholic Schools</a:t>
            </a:r>
            <a:b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chemeClr val="tx1"/>
                </a:solidFill>
                <a:latin typeface="Amasis MT Pro Light" panose="02040304050005020304" pitchFamily="18" charset="0"/>
              </a:rPr>
              <a:t>(27 Elementary and 8 High Schools)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B027DC-D235-113E-3A34-F28156F6B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DE3E5-1A26-042E-6BDA-1C5279C23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30" b="11346"/>
          <a:stretch/>
        </p:blipFill>
        <p:spPr>
          <a:xfrm>
            <a:off x="1152667" y="2096206"/>
            <a:ext cx="9641991" cy="4554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D7C3BB-8F6C-0511-2A5B-B6E3669A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149" y="5516323"/>
            <a:ext cx="2280102" cy="1133954"/>
          </a:xfrm>
          <a:prstGeom prst="rect">
            <a:avLst/>
          </a:prstGeom>
        </p:spPr>
      </p:pic>
      <p:pic>
        <p:nvPicPr>
          <p:cNvPr id="13" name="Picture 12" descr="A group of people sitting on the floor in a hallway&#10;&#10;Description automatically generated">
            <a:extLst>
              <a:ext uri="{FF2B5EF4-FFF2-40B4-BE49-F238E27FC236}">
                <a16:creationId xmlns:a16="http://schemas.microsoft.com/office/drawing/2014/main" id="{390C9231-C2CE-D990-BCCB-520B36A9E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88" y="2232211"/>
            <a:ext cx="4111811" cy="308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157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662" y="396455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Amasis MT Pro Light" panose="02040304050005020304" pitchFamily="18" charset="0"/>
              </a:rPr>
              <a:t>Impact of </a:t>
            </a:r>
            <a:r>
              <a:rPr lang="en-US" sz="4800" b="1" kern="1200" dirty="0">
                <a:solidFill>
                  <a:srgbClr val="9F0915"/>
                </a:solidFill>
                <a:latin typeface="Amasis MT Pro Light" panose="02040304050005020304" pitchFamily="18" charset="0"/>
              </a:rPr>
              <a:t>HOPE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E7C45-2558-4FED-B379-8BD90253AF5D}"/>
              </a:ext>
            </a:extLst>
          </p:cNvPr>
          <p:cNvSpPr txBox="1"/>
          <p:nvPr/>
        </p:nvSpPr>
        <p:spPr>
          <a:xfrm>
            <a:off x="1216362" y="2856543"/>
            <a:ext cx="6896102" cy="2538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3200400" algn="ctr"/>
                <a:tab pos="5447665" algn="l"/>
              </a:tabLst>
            </a:pPr>
            <a:r>
              <a:rPr lang="en-US" sz="2000" b="1" dirty="0">
                <a:effectLst/>
                <a:latin typeface="Amasis MT Pro Light" panose="02040304050005020304" pitchFamily="18" charset="0"/>
              </a:rPr>
              <a:t>	</a:t>
            </a:r>
            <a:endParaRPr lang="en-US" sz="2000" dirty="0">
              <a:effectLst/>
              <a:latin typeface="Amasis MT Pro Light" panose="02040304050005020304" pitchFamily="18" charset="0"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effectLst/>
                <a:latin typeface="Amasis MT Pro Light" panose="02040304050005020304" pitchFamily="18" charset="0"/>
              </a:rPr>
              <a:t>Founded in 2006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effectLst/>
                <a:latin typeface="Amasis MT Pro Light" panose="02040304050005020304" pitchFamily="18" charset="0"/>
              </a:rPr>
              <a:t>Over $25 million in total awards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effectLst/>
                <a:latin typeface="Amasis MT Pro Light" panose="02040304050005020304" pitchFamily="18" charset="0"/>
              </a:rPr>
              <a:t>More than </a:t>
            </a:r>
            <a:r>
              <a:rPr lang="en-US" sz="3400" dirty="0">
                <a:latin typeface="Amasis MT Pro Light" panose="02040304050005020304" pitchFamily="18" charset="0"/>
              </a:rPr>
              <a:t>20</a:t>
            </a:r>
            <a:r>
              <a:rPr lang="en-US" sz="3400" dirty="0">
                <a:effectLst/>
                <a:latin typeface="Amasis MT Pro Light" panose="02040304050005020304" pitchFamily="18" charset="0"/>
              </a:rPr>
              <a:t>,000 total student awards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masis MT Pro Light" panose="02040304050005020304" pitchFamily="18" charset="0"/>
              </a:rPr>
              <a:t>Most recent academic year 2022-2023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effectLst/>
                <a:latin typeface="Amasis MT Pro Light" panose="02040304050005020304" pitchFamily="18" charset="0"/>
              </a:rPr>
              <a:t>$2 million in tuition assistance</a:t>
            </a: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masis MT Pro Light" panose="02040304050005020304" pitchFamily="18" charset="0"/>
              </a:rPr>
              <a:t>1,111 elementary school students</a:t>
            </a: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effectLst/>
                <a:latin typeface="Amasis MT Pro Light" panose="02040304050005020304" pitchFamily="18" charset="0"/>
              </a:rPr>
              <a:t>541 high school students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9F0915"/>
                </a:solidFill>
                <a:latin typeface="Amasis MT Pro Light" panose="02040304050005020304" pitchFamily="18" charset="0"/>
              </a:rPr>
              <a:t>20% of ALL Catholic school students</a:t>
            </a:r>
            <a:endParaRPr lang="en-US" sz="3400" dirty="0">
              <a:solidFill>
                <a:srgbClr val="9F0915"/>
              </a:solidFill>
              <a:effectLst/>
              <a:latin typeface="Amasis MT Pro Light" panose="02040304050005020304" pitchFamily="18" charset="0"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Amasis MT Pro Light" panose="02040304050005020304" pitchFamily="18" charset="0"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825" y="5381470"/>
            <a:ext cx="2579290" cy="12827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girls in a gym&#10;&#10;Description automatically generated">
            <a:extLst>
              <a:ext uri="{FF2B5EF4-FFF2-40B4-BE49-F238E27FC236}">
                <a16:creationId xmlns:a16="http://schemas.microsoft.com/office/drawing/2014/main" id="{438EAA00-CC95-5A53-2E66-A2CD2E13D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92" y="888889"/>
            <a:ext cx="4315838" cy="3236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8008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04" y="3270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masis MT Pro Light" panose="02040304050005020304" pitchFamily="18" charset="0"/>
              </a:rPr>
              <a:t>The </a:t>
            </a:r>
            <a:r>
              <a:rPr lang="en-US" b="1" dirty="0">
                <a:solidFill>
                  <a:srgbClr val="9F0915"/>
                </a:solidFill>
                <a:latin typeface="Amasis MT Pro Light" panose="02040304050005020304" pitchFamily="18" charset="0"/>
              </a:rPr>
              <a:t>FAMILIES </a:t>
            </a:r>
            <a:r>
              <a:rPr lang="en-US" b="1" dirty="0">
                <a:latin typeface="Amasis MT Pro Light" panose="02040304050005020304" pitchFamily="18" charset="0"/>
              </a:rPr>
              <a:t>We Serve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019" y="5516323"/>
            <a:ext cx="2280102" cy="1133954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A496D94-76FE-7ADE-CAD9-0CCDE27CE5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979037"/>
              </p:ext>
            </p:extLst>
          </p:nvPr>
        </p:nvGraphicFramePr>
        <p:xfrm>
          <a:off x="0" y="1383081"/>
          <a:ext cx="12278627" cy="413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7079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C60A5-AF97-443A-9779-1ABD1D3B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pPr algn="ctr"/>
            <a:r>
              <a:rPr lang="en-US" sz="3800" b="1" dirty="0">
                <a:latin typeface="Amasis MT Pro Light" panose="02040304050005020304" pitchFamily="18" charset="0"/>
              </a:rPr>
              <a:t>Hope for the Future </a:t>
            </a:r>
            <a:r>
              <a:rPr lang="en-US" sz="3800" b="1" dirty="0">
                <a:solidFill>
                  <a:srgbClr val="9F0915"/>
                </a:solidFill>
                <a:latin typeface="Amasis MT Pro Light" panose="02040304050005020304" pitchFamily="18" charset="0"/>
              </a:rPr>
              <a:t>Sources of Revenue</a:t>
            </a:r>
            <a:br>
              <a:rPr lang="en-US" sz="3800" dirty="0">
                <a:latin typeface="Amasis MT Pro Light" panose="02040304050005020304" pitchFamily="18" charset="0"/>
              </a:rPr>
            </a:br>
            <a:r>
              <a:rPr lang="en-US" sz="3200" dirty="0">
                <a:latin typeface="Amasis MT Pro Light" panose="02040304050005020304" pitchFamily="18" charset="0"/>
              </a:rPr>
              <a:t>$2,470,000 for 2022-2023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7659C33-2B3A-498E-8F48-87F8A87312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687390"/>
              </p:ext>
            </p:extLst>
          </p:nvPr>
        </p:nvGraphicFramePr>
        <p:xfrm>
          <a:off x="737407" y="2309677"/>
          <a:ext cx="10204336" cy="4003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EE6100D-683D-F43E-4DB1-0A24CEC08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019" y="5516323"/>
            <a:ext cx="228010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01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EBCE78-8368-4C0B-8DAF-AC06597E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rgbClr val="9F0915"/>
                </a:solidFill>
                <a:latin typeface="Amasis MT Pro Light" panose="02040304050005020304" pitchFamily="18" charset="0"/>
              </a:rPr>
              <a:t>Hope for the Future </a:t>
            </a:r>
            <a:r>
              <a:rPr lang="en-US" b="1" kern="1200" dirty="0">
                <a:solidFill>
                  <a:schemeClr val="tx1"/>
                </a:solidFill>
                <a:latin typeface="Amasis MT Pro Light" panose="02040304050005020304" pitchFamily="18" charset="0"/>
              </a:rPr>
              <a:t>Award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549" y="5567123"/>
            <a:ext cx="2280102" cy="113395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620F8A-AFB7-091A-E8B8-BF01469DC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535370"/>
              </p:ext>
            </p:extLst>
          </p:nvPr>
        </p:nvGraphicFramePr>
        <p:xfrm>
          <a:off x="430865" y="1582542"/>
          <a:ext cx="10744201" cy="3888618"/>
        </p:xfrm>
        <a:graphic>
          <a:graphicData uri="http://schemas.openxmlformats.org/drawingml/2006/table">
            <a:tbl>
              <a:tblPr firstRow="1" bandRow="1"/>
              <a:tblGrid>
                <a:gridCol w="2938122">
                  <a:extLst>
                    <a:ext uri="{9D8B030D-6E8A-4147-A177-3AD203B41FA5}">
                      <a16:colId xmlns:a16="http://schemas.microsoft.com/office/drawing/2014/main" val="2506539980"/>
                    </a:ext>
                  </a:extLst>
                </a:gridCol>
                <a:gridCol w="1619039">
                  <a:extLst>
                    <a:ext uri="{9D8B030D-6E8A-4147-A177-3AD203B41FA5}">
                      <a16:colId xmlns:a16="http://schemas.microsoft.com/office/drawing/2014/main" val="1039514893"/>
                    </a:ext>
                  </a:extLst>
                </a:gridCol>
                <a:gridCol w="1546760">
                  <a:extLst>
                    <a:ext uri="{9D8B030D-6E8A-4147-A177-3AD203B41FA5}">
                      <a16:colId xmlns:a16="http://schemas.microsoft.com/office/drawing/2014/main" val="3410056313"/>
                    </a:ext>
                  </a:extLst>
                </a:gridCol>
                <a:gridCol w="1546760">
                  <a:extLst>
                    <a:ext uri="{9D8B030D-6E8A-4147-A177-3AD203B41FA5}">
                      <a16:colId xmlns:a16="http://schemas.microsoft.com/office/drawing/2014/main" val="58316621"/>
                    </a:ext>
                  </a:extLst>
                </a:gridCol>
                <a:gridCol w="1546760">
                  <a:extLst>
                    <a:ext uri="{9D8B030D-6E8A-4147-A177-3AD203B41FA5}">
                      <a16:colId xmlns:a16="http://schemas.microsoft.com/office/drawing/2014/main" val="2706712311"/>
                    </a:ext>
                  </a:extLst>
                </a:gridCol>
                <a:gridCol w="1546760">
                  <a:extLst>
                    <a:ext uri="{9D8B030D-6E8A-4147-A177-3AD203B41FA5}">
                      <a16:colId xmlns:a16="http://schemas.microsoft.com/office/drawing/2014/main" val="4047057389"/>
                    </a:ext>
                  </a:extLst>
                </a:gridCol>
              </a:tblGrid>
              <a:tr h="399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 </a:t>
                      </a:r>
                    </a:p>
                  </a:txBody>
                  <a:tcPr marL="10845" marR="10845" marT="1084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Amasis MT Pro Light" panose="02040304050005020304" pitchFamily="18" charset="0"/>
                        </a:rPr>
                        <a:t>2018-19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Amasis MT Pro Light" panose="02040304050005020304" pitchFamily="18" charset="0"/>
                        </a:rPr>
                        <a:t>2019-20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Amasis MT Pro Light" panose="02040304050005020304" pitchFamily="18" charset="0"/>
                        </a:rPr>
                        <a:t>2020-21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Amasis MT Pro Light" panose="02040304050005020304" pitchFamily="18" charset="0"/>
                        </a:rPr>
                        <a:t>2021-22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Amasis MT Pro Light" panose="02040304050005020304" pitchFamily="18" charset="0"/>
                        </a:rPr>
                        <a:t>2022-23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433295"/>
                  </a:ext>
                </a:extLst>
              </a:tr>
              <a:tr h="39954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Student Applications</a:t>
                      </a:r>
                    </a:p>
                  </a:txBody>
                  <a:tcPr marL="10845" marR="10845" marT="1084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 3,384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3,006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2,816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2,516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2,485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595426"/>
                  </a:ext>
                </a:extLst>
              </a:tr>
              <a:tr h="39954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Student Awards</a:t>
                      </a:r>
                    </a:p>
                  </a:txBody>
                  <a:tcPr marL="10845" marR="10845" marT="1084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 2,021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1,851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1,916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1,793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1,653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290276"/>
                  </a:ext>
                </a:extLst>
              </a:tr>
              <a:tr h="39954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Percent of Applicants</a:t>
                      </a:r>
                    </a:p>
                  </a:txBody>
                  <a:tcPr marL="10845" marR="10845" marT="1084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60%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62%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68%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71%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67%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352454"/>
                  </a:ext>
                </a:extLst>
              </a:tr>
              <a:tr h="39954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Average Award</a:t>
                      </a:r>
                    </a:p>
                  </a:txBody>
                  <a:tcPr marL="10845" marR="10845" marT="1084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$916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$882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$760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$942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$1,215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997448"/>
                  </a:ext>
                </a:extLst>
              </a:tr>
              <a:tr h="39954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Total Awarded</a:t>
                      </a:r>
                    </a:p>
                  </a:txBody>
                  <a:tcPr marL="10845" marR="10845" marT="1084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$ 1,850,558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$1,631,936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$1,455,876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$1,689,750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$2,077,126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275936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728053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masis MT Pro Light" panose="02040304050005020304" pitchFamily="18" charset="0"/>
                      </a:endParaRPr>
                    </a:p>
                  </a:txBody>
                  <a:tcPr marL="10845" marR="10845" marT="10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8003742"/>
                  </a:ext>
                </a:extLst>
              </a:tr>
              <a:tr h="39954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Total Enrollment</a:t>
                      </a:r>
                    </a:p>
                  </a:txBody>
                  <a:tcPr marL="10845" marR="10845" marT="1084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10,375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9,816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8,248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8,604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         8,804 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035693"/>
                  </a:ext>
                </a:extLst>
              </a:tr>
              <a:tr h="39954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Percent of Enrollment</a:t>
                      </a:r>
                    </a:p>
                  </a:txBody>
                  <a:tcPr marL="10845" marR="10845" marT="1084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19%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19%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23%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21%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masis MT Pro Light" panose="02040304050005020304" pitchFamily="18" charset="0"/>
                        </a:rPr>
                        <a:t>19%</a:t>
                      </a:r>
                    </a:p>
                  </a:txBody>
                  <a:tcPr marL="10845" marR="10845" marT="10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28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672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9F0915"/>
                </a:solidFill>
                <a:latin typeface="Amasis MT Pro Medium" panose="02040604050005020304" pitchFamily="18" charset="0"/>
              </a:rPr>
              <a:t>Tuition Award </a:t>
            </a:r>
            <a:r>
              <a:rPr lang="en-US" b="1" kern="1200" dirty="0">
                <a:solidFill>
                  <a:schemeClr val="tx1"/>
                </a:solidFill>
                <a:latin typeface="Amasis MT Pro Medium" panose="02040604050005020304" pitchFamily="18" charset="0"/>
              </a:rPr>
              <a:t>Trends &amp; Enrollment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E7C45-2558-4FED-B379-8BD90253AF5D}"/>
              </a:ext>
            </a:extLst>
          </p:cNvPr>
          <p:cNvSpPr txBox="1"/>
          <p:nvPr/>
        </p:nvSpPr>
        <p:spPr>
          <a:xfrm>
            <a:off x="1300662" y="2196134"/>
            <a:ext cx="7601021" cy="4054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Amasis MT Pro Light" panose="02040304050005020304" pitchFamily="18" charset="0"/>
              </a:rPr>
              <a:t>2018-19 to 2022-23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800" b="1" dirty="0">
              <a:effectLst/>
              <a:latin typeface="Amasis MT Pro Light" panose="02040304050005020304" pitchFamily="18" charset="0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masis MT Pro Light" panose="02040304050005020304" pitchFamily="18" charset="0"/>
              </a:rPr>
              <a:t>Applications are down by </a:t>
            </a:r>
            <a:r>
              <a:rPr lang="en-US" sz="2800" b="1" dirty="0">
                <a:solidFill>
                  <a:srgbClr val="9F0915"/>
                </a:solidFill>
                <a:effectLst/>
                <a:latin typeface="Amasis MT Pro Light" panose="02040304050005020304" pitchFamily="18" charset="0"/>
              </a:rPr>
              <a:t>-27%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masis MT Pro Light" panose="02040304050005020304" pitchFamily="18" charset="0"/>
              </a:rPr>
              <a:t>Students Awarded is down by </a:t>
            </a:r>
            <a:r>
              <a:rPr lang="en-US" sz="2800" b="1" dirty="0">
                <a:solidFill>
                  <a:srgbClr val="9F0915"/>
                </a:solidFill>
                <a:latin typeface="Amasis MT Pro Light" panose="02040304050005020304" pitchFamily="18" charset="0"/>
              </a:rPr>
              <a:t>-18%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masis MT Pro Light" panose="02040304050005020304" pitchFamily="18" charset="0"/>
              </a:rPr>
              <a:t>Percent of Applicants Funded is up by </a:t>
            </a:r>
            <a:r>
              <a:rPr lang="en-US" sz="2800" b="1" dirty="0">
                <a:effectLst/>
                <a:latin typeface="Amasis MT Pro Light" panose="02040304050005020304" pitchFamily="18" charset="0"/>
              </a:rPr>
              <a:t>11%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masis MT Pro Light" panose="02040304050005020304" pitchFamily="18" charset="0"/>
              </a:rPr>
              <a:t>Average award is up by </a:t>
            </a:r>
            <a:r>
              <a:rPr lang="en-US" sz="2800" b="1" dirty="0">
                <a:latin typeface="Amasis MT Pro Light" panose="02040304050005020304" pitchFamily="18" charset="0"/>
              </a:rPr>
              <a:t>33% </a:t>
            </a:r>
            <a:r>
              <a:rPr lang="en-US" sz="2800" dirty="0">
                <a:latin typeface="Amasis MT Pro Light" panose="02040304050005020304" pitchFamily="18" charset="0"/>
              </a:rPr>
              <a:t>at</a:t>
            </a:r>
            <a:r>
              <a:rPr lang="en-US" sz="2800" b="1" dirty="0">
                <a:latin typeface="Amasis MT Pro Light" panose="02040304050005020304" pitchFamily="18" charset="0"/>
              </a:rPr>
              <a:t> $1,215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masis MT Pro Light" panose="02040304050005020304" pitchFamily="18" charset="0"/>
              </a:rPr>
              <a:t>Total value of awards is up by </a:t>
            </a:r>
            <a:r>
              <a:rPr lang="en-US" sz="2800" b="1" dirty="0">
                <a:latin typeface="Amasis MT Pro Light" panose="02040304050005020304" pitchFamily="18" charset="0"/>
              </a:rPr>
              <a:t>12%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878" y="5231337"/>
            <a:ext cx="2602298" cy="129419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2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1283" y="329440"/>
            <a:ext cx="67884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9F0915"/>
                </a:solidFill>
                <a:latin typeface="Amasis MT Pro Light" panose="02040304050005020304" pitchFamily="18" charset="0"/>
              </a:rPr>
              <a:t>2023-2024 Academic Year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01152"/>
            <a:ext cx="3413860" cy="169780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E7C45-2558-4FED-B379-8BD90253AF5D}"/>
              </a:ext>
            </a:extLst>
          </p:cNvPr>
          <p:cNvSpPr txBox="1"/>
          <p:nvPr/>
        </p:nvSpPr>
        <p:spPr>
          <a:xfrm>
            <a:off x="5894961" y="1984443"/>
            <a:ext cx="6028097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masis MT Pro Light" panose="02040304050005020304" pitchFamily="18" charset="0"/>
              </a:rPr>
              <a:t>Total approved funding</a:t>
            </a:r>
            <a:r>
              <a:rPr lang="en-US" sz="2400" b="1" dirty="0">
                <a:solidFill>
                  <a:srgbClr val="9F0915"/>
                </a:solidFill>
                <a:effectLst/>
                <a:latin typeface="Amasis MT Pro Light" panose="02040304050005020304" pitchFamily="18" charset="0"/>
              </a:rPr>
              <a:t> </a:t>
            </a:r>
            <a:r>
              <a:rPr lang="en-US" sz="2400" b="1" u="sng" dirty="0">
                <a:solidFill>
                  <a:srgbClr val="9F0915"/>
                </a:solidFill>
                <a:effectLst/>
                <a:latin typeface="Amasis MT Pro Light" panose="02040304050005020304" pitchFamily="18" charset="0"/>
              </a:rPr>
              <a:t>$2,078,674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masis MT Pro Light" panose="02040304050005020304" pitchFamily="18" charset="0"/>
              </a:rPr>
              <a:t>2,485 completed applications received</a:t>
            </a:r>
            <a:endParaRPr lang="en-US" sz="2400" dirty="0">
              <a:latin typeface="Amasis MT Pro Light" panose="02040304050005020304" pitchFamily="18" charset="0"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F0915"/>
                </a:solidFill>
                <a:effectLst/>
                <a:latin typeface="Amasis MT Pro Light" panose="02040304050005020304" pitchFamily="18" charset="0"/>
              </a:rPr>
              <a:t>PRELIMINARY</a:t>
            </a:r>
            <a:r>
              <a:rPr lang="en-US" sz="2400" dirty="0">
                <a:effectLst/>
                <a:latin typeface="Amasis MT Pro Light" panose="02040304050005020304" pitchFamily="18" charset="0"/>
              </a:rPr>
              <a:t> </a:t>
            </a:r>
            <a:r>
              <a:rPr lang="en-US" sz="2400" b="1" dirty="0">
                <a:effectLst/>
                <a:latin typeface="Amasis MT Pro Light" panose="02040304050005020304" pitchFamily="18" charset="0"/>
              </a:rPr>
              <a:t>1,571</a:t>
            </a:r>
            <a:r>
              <a:rPr lang="en-US" sz="2400" dirty="0">
                <a:effectLst/>
                <a:latin typeface="Amasis MT Pro Light" panose="02040304050005020304" pitchFamily="18" charset="0"/>
              </a:rPr>
              <a:t> students with finalized awards with </a:t>
            </a:r>
            <a:r>
              <a:rPr lang="en-US" sz="2400" b="1" dirty="0">
                <a:solidFill>
                  <a:srgbClr val="9F0915"/>
                </a:solidFill>
                <a:effectLst/>
                <a:latin typeface="Amasis MT Pro Light" panose="02040304050005020304" pitchFamily="18" charset="0"/>
              </a:rPr>
              <a:t>more pending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 Light" panose="02040304050005020304" pitchFamily="18" charset="0"/>
              </a:rPr>
              <a:t>Total funds awarded so far </a:t>
            </a:r>
            <a:r>
              <a:rPr lang="en-US" sz="2400" b="1" dirty="0">
                <a:latin typeface="Amasis MT Pro Light" panose="02040304050005020304" pitchFamily="18" charset="0"/>
              </a:rPr>
              <a:t>$1,798,956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masis MT Pro Light" panose="02040304050005020304" pitchFamily="18" charset="0"/>
              </a:rPr>
              <a:t>$279,718 remaining </a:t>
            </a:r>
            <a:r>
              <a:rPr lang="en-US" sz="2400" dirty="0">
                <a:effectLst/>
                <a:latin typeface="Amasis MT Pro Light" panose="02040304050005020304" pitchFamily="18" charset="0"/>
              </a:rPr>
              <a:t>with some reserve for emergen</a:t>
            </a:r>
            <a:r>
              <a:rPr lang="en-US" sz="2400" dirty="0">
                <a:latin typeface="Amasis MT Pro Light" panose="02040304050005020304" pitchFamily="18" charset="0"/>
              </a:rPr>
              <a:t>cy funding throughout the year.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 Light" panose="02040304050005020304" pitchFamily="18" charset="0"/>
              </a:rPr>
              <a:t>Base awards for K-8 at $1,000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masis MT Pro Light" panose="02040304050005020304" pitchFamily="18" charset="0"/>
              </a:rPr>
              <a:t>Base awards for High School at $1,500</a:t>
            </a:r>
            <a:endParaRPr lang="en-US" dirty="0">
              <a:effectLst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07FB7-BAB5-BE6B-1044-FA1ED870A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1" t="18210" r="9297" b="23627"/>
          <a:stretch/>
        </p:blipFill>
        <p:spPr>
          <a:xfrm>
            <a:off x="-236554" y="896969"/>
            <a:ext cx="6131516" cy="3414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1233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28868</TotalTime>
  <Words>383</Words>
  <Application>Microsoft Office PowerPoint</Application>
  <PresentationFormat>Widescreen</PresentationFormat>
  <Paragraphs>95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Amasis MT Pro</vt:lpstr>
      <vt:lpstr>Amasis MT Pro Light</vt:lpstr>
      <vt:lpstr>Amasis MT Pro Medium</vt:lpstr>
      <vt:lpstr>Arial</vt:lpstr>
      <vt:lpstr>Calibri</vt:lpstr>
      <vt:lpstr>Calibri Light</vt:lpstr>
      <vt:lpstr>Garamond</vt:lpstr>
      <vt:lpstr>Office Theme</vt:lpstr>
      <vt:lpstr>1_Office Theme</vt:lpstr>
      <vt:lpstr>PowerPoint Presentation</vt:lpstr>
      <vt:lpstr>PURPOSE</vt:lpstr>
      <vt:lpstr>Serving STUDENTS at 35 Catholic Schools (27 Elementary and 8 High Schools)</vt:lpstr>
      <vt:lpstr>Impact of HOPE</vt:lpstr>
      <vt:lpstr>The FAMILIES We Serve</vt:lpstr>
      <vt:lpstr>Hope for the Future Sources of Revenue $2,470,000 for 2022-2023</vt:lpstr>
      <vt:lpstr>Hope for the Future Award History</vt:lpstr>
      <vt:lpstr>Tuition Award Trends &amp; Enrollment </vt:lpstr>
      <vt:lpstr>2023-2024 Academic Year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Rodriguez</dc:creator>
  <cp:lastModifiedBy>Beverly Duke</cp:lastModifiedBy>
  <cp:revision>102</cp:revision>
  <cp:lastPrinted>2023-08-23T16:51:11Z</cp:lastPrinted>
  <dcterms:created xsi:type="dcterms:W3CDTF">2020-05-27T19:52:04Z</dcterms:created>
  <dcterms:modified xsi:type="dcterms:W3CDTF">2023-09-05T21:48:00Z</dcterms:modified>
</cp:coreProperties>
</file>