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notesMasterIdLst>
    <p:notesMasterId r:id="rId15"/>
  </p:notesMasterIdLst>
  <p:handoutMasterIdLst>
    <p:handoutMasterId r:id="rId16"/>
  </p:handoutMasterIdLst>
  <p:sldIdLst>
    <p:sldId id="256" r:id="rId2"/>
    <p:sldId id="257" r:id="rId3"/>
    <p:sldId id="261" r:id="rId4"/>
    <p:sldId id="279" r:id="rId5"/>
    <p:sldId id="293" r:id="rId6"/>
    <p:sldId id="277" r:id="rId7"/>
    <p:sldId id="287" r:id="rId8"/>
    <p:sldId id="289" r:id="rId9"/>
    <p:sldId id="288" r:id="rId10"/>
    <p:sldId id="290" r:id="rId11"/>
    <p:sldId id="291" r:id="rId12"/>
    <p:sldId id="294" r:id="rId13"/>
    <p:sldId id="270"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314"/>
  </p:normalViewPr>
  <p:slideViewPr>
    <p:cSldViewPr snapToGrid="0" snapToObjects="1">
      <p:cViewPr varScale="1">
        <p:scale>
          <a:sx n="113" d="100"/>
          <a:sy n="113" d="100"/>
        </p:scale>
        <p:origin x="5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1109CB4-ED7C-4D3A-A215-B85DDC1A2F5B}" type="datetimeFigureOut">
              <a:rPr lang="en-US" smtClean="0"/>
              <a:t>7/31/2024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FD5C2CF-AE5D-47CB-B936-5F723CB1A838}" type="slidenum">
              <a:rPr lang="en-US" smtClean="0"/>
              <a:t>‹#›</a:t>
            </a:fld>
            <a:endParaRPr lang="en-US"/>
          </a:p>
        </p:txBody>
      </p:sp>
    </p:spTree>
    <p:extLst>
      <p:ext uri="{BB962C8B-B14F-4D97-AF65-F5344CB8AC3E}">
        <p14:creationId xmlns:p14="http://schemas.microsoft.com/office/powerpoint/2010/main" val="4086511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985616B-2E36-2340-96E9-AE220CDEA318}" type="datetimeFigureOut">
              <a:rPr lang="en-US" smtClean="0"/>
              <a:t>7/31/2024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A0AC7A-12CF-A145-B504-20501590BC87}" type="slidenum">
              <a:rPr lang="en-US" smtClean="0"/>
              <a:t>‹#›</a:t>
            </a:fld>
            <a:endParaRPr lang="en-US"/>
          </a:p>
        </p:txBody>
      </p:sp>
    </p:spTree>
    <p:extLst>
      <p:ext uri="{BB962C8B-B14F-4D97-AF65-F5344CB8AC3E}">
        <p14:creationId xmlns:p14="http://schemas.microsoft.com/office/powerpoint/2010/main" val="2799133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0AC7A-12CF-A145-B504-20501590BC87}" type="slidenum">
              <a:rPr lang="en-US" smtClean="0"/>
              <a:t>1</a:t>
            </a:fld>
            <a:endParaRPr lang="en-US"/>
          </a:p>
        </p:txBody>
      </p:sp>
    </p:spTree>
    <p:extLst>
      <p:ext uri="{BB962C8B-B14F-4D97-AF65-F5344CB8AC3E}">
        <p14:creationId xmlns:p14="http://schemas.microsoft.com/office/powerpoint/2010/main" val="2862693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0AC7A-12CF-A145-B504-20501590BC87}" type="slidenum">
              <a:rPr lang="en-US" smtClean="0"/>
              <a:t>4</a:t>
            </a:fld>
            <a:endParaRPr lang="en-US"/>
          </a:p>
        </p:txBody>
      </p:sp>
    </p:spTree>
    <p:extLst>
      <p:ext uri="{BB962C8B-B14F-4D97-AF65-F5344CB8AC3E}">
        <p14:creationId xmlns:p14="http://schemas.microsoft.com/office/powerpoint/2010/main" val="2460405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Bad way – read letter Archbishop.  </a:t>
            </a:r>
          </a:p>
        </p:txBody>
      </p:sp>
      <p:sp>
        <p:nvSpPr>
          <p:cNvPr id="4" name="Slide Number Placeholder 3"/>
          <p:cNvSpPr>
            <a:spLocks noGrp="1"/>
          </p:cNvSpPr>
          <p:nvPr>
            <p:ph type="sldNum" sz="quarter" idx="5"/>
          </p:nvPr>
        </p:nvSpPr>
        <p:spPr/>
        <p:txBody>
          <a:bodyPr/>
          <a:lstStyle/>
          <a:p>
            <a:fld id="{BFA0AC7A-12CF-A145-B504-20501590BC87}" type="slidenum">
              <a:rPr lang="en-US" smtClean="0"/>
              <a:t>6</a:t>
            </a:fld>
            <a:endParaRPr lang="en-US"/>
          </a:p>
        </p:txBody>
      </p:sp>
    </p:spTree>
    <p:extLst>
      <p:ext uri="{BB962C8B-B14F-4D97-AF65-F5344CB8AC3E}">
        <p14:creationId xmlns:p14="http://schemas.microsoft.com/office/powerpoint/2010/main" val="1350678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aren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How are parish goals calculated?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Parish Goals are calculated using a sliding scale multiplier and the three-year average of your parish offertory.</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All parish goals are then adjusted equally (3%) to reflect a $5Million archdiocesan goal.</a:t>
            </a:r>
          </a:p>
          <a:p>
            <a:pPr marL="9144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aren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Why did my parish goal change?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Your parish offertory three-year average changed thus changing your multiplier.</a:t>
            </a:r>
          </a:p>
          <a:p>
            <a:pPr marL="91440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What happens if my parish reaches or exceeds goal?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Yay!  You get a social media post of congratulations!</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may receive a parish rebate.</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50% of all funds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collected</a:t>
            </a:r>
            <a:r>
              <a:rPr lang="en-US" sz="1100" dirty="0">
                <a:effectLst/>
                <a:latin typeface="Calibri" panose="020F0502020204030204" pitchFamily="34" charset="0"/>
                <a:ea typeface="Calibri" panose="020F0502020204030204" pitchFamily="34" charset="0"/>
                <a:cs typeface="Times New Roman" panose="02020603050405020304" pitchFamily="18" charset="0"/>
              </a:rPr>
              <a:t> over goal will be returned to the parish as a rebate.</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 additional $1000 will be rebated should the parish increase the number of donors by 20%</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Recognition at the annual AAFM appreciation Mass.</a:t>
            </a:r>
          </a:p>
          <a:p>
            <a:pPr marL="0" marR="0" algn="ctr">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Legend for Calculation of Parish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yr. average collections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multiplier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0 – 19,999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20,000 – 29,999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3.75%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30,000 – 39,999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40,000 – 74,999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75,000 – 99,999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100,000 – 149,999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4.75%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150,000 – 199,999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200,000 - 249,999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250,000 – 299,999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300,000 – 349,999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5.75%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350,000 – 399,999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400,000 – 449,999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450,000 – 499,999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500,000 – 599,999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6.75%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600,000 – 699,999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700,000 – 799,999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800,000 – 899,999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900,000 - 999,999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7.75%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1,000,000 – 1,249,999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1,250,000 – 1,499,999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1,500,000 – 1,999,999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2,000,000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8.75%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A0AC7A-12CF-A145-B504-20501590BC87}" type="slidenum">
              <a:rPr lang="en-US" smtClean="0"/>
              <a:t>9</a:t>
            </a:fld>
            <a:endParaRPr lang="en-US"/>
          </a:p>
        </p:txBody>
      </p:sp>
    </p:spTree>
    <p:extLst>
      <p:ext uri="{BB962C8B-B14F-4D97-AF65-F5344CB8AC3E}">
        <p14:creationId xmlns:p14="http://schemas.microsoft.com/office/powerpoint/2010/main" val="1985161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0AC7A-12CF-A145-B504-20501590BC87}" type="slidenum">
              <a:rPr lang="en-US" smtClean="0"/>
              <a:t>13</a:t>
            </a:fld>
            <a:endParaRPr lang="en-US"/>
          </a:p>
        </p:txBody>
      </p:sp>
    </p:spTree>
    <p:extLst>
      <p:ext uri="{BB962C8B-B14F-4D97-AF65-F5344CB8AC3E}">
        <p14:creationId xmlns:p14="http://schemas.microsoft.com/office/powerpoint/2010/main" val="3907715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6057-9880-DBFC-4D98-811D1BEABF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E7E41E-E7AE-D8C6-D86B-C15E0FAAAD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826A5C-54D3-7239-F3A2-E81EE44B428A}"/>
              </a:ext>
            </a:extLst>
          </p:cNvPr>
          <p:cNvSpPr>
            <a:spLocks noGrp="1"/>
          </p:cNvSpPr>
          <p:nvPr>
            <p:ph type="dt" sz="half" idx="10"/>
          </p:nvPr>
        </p:nvSpPr>
        <p:spPr/>
        <p:txBody>
          <a:bodyPr/>
          <a:lstStyle/>
          <a:p>
            <a:fld id="{39A5F956-4364-A94D-BA02-5928B2E2D3EE}" type="datetimeFigureOut">
              <a:rPr lang="en-US" smtClean="0"/>
              <a:t>7/31/2024</a:t>
            </a:fld>
            <a:endParaRPr lang="en-US"/>
          </a:p>
        </p:txBody>
      </p:sp>
      <p:sp>
        <p:nvSpPr>
          <p:cNvPr id="5" name="Footer Placeholder 4">
            <a:extLst>
              <a:ext uri="{FF2B5EF4-FFF2-40B4-BE49-F238E27FC236}">
                <a16:creationId xmlns:a16="http://schemas.microsoft.com/office/drawing/2014/main" id="{BA86639B-342B-D4A1-80DD-25640F644B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1824F-1D52-FB4E-AAA3-A39117E94B4F}"/>
              </a:ext>
            </a:extLst>
          </p:cNvPr>
          <p:cNvSpPr>
            <a:spLocks noGrp="1"/>
          </p:cNvSpPr>
          <p:nvPr>
            <p:ph type="sldNum" sz="quarter" idx="12"/>
          </p:nvPr>
        </p:nvSpPr>
        <p:spPr/>
        <p:txBody>
          <a:bodyPr/>
          <a:lstStyle/>
          <a:p>
            <a:fld id="{5F1CE40F-65E0-0541-BA1B-769DC3DCDC54}" type="slidenum">
              <a:rPr lang="en-US" smtClean="0"/>
              <a:t>‹#›</a:t>
            </a:fld>
            <a:endParaRPr lang="en-US"/>
          </a:p>
        </p:txBody>
      </p:sp>
    </p:spTree>
    <p:extLst>
      <p:ext uri="{BB962C8B-B14F-4D97-AF65-F5344CB8AC3E}">
        <p14:creationId xmlns:p14="http://schemas.microsoft.com/office/powerpoint/2010/main" val="2787130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C6F5D-1931-37C7-97BF-36627EAD79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37043F-6808-7BE8-1538-112BDA4FD2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21597-41BE-AEAF-6A40-2F954649941C}"/>
              </a:ext>
            </a:extLst>
          </p:cNvPr>
          <p:cNvSpPr>
            <a:spLocks noGrp="1"/>
          </p:cNvSpPr>
          <p:nvPr>
            <p:ph type="dt" sz="half" idx="10"/>
          </p:nvPr>
        </p:nvSpPr>
        <p:spPr/>
        <p:txBody>
          <a:bodyPr/>
          <a:lstStyle/>
          <a:p>
            <a:fld id="{39A5F956-4364-A94D-BA02-5928B2E2D3EE}" type="datetimeFigureOut">
              <a:rPr lang="en-US" smtClean="0"/>
              <a:t>7/31/2024</a:t>
            </a:fld>
            <a:endParaRPr lang="en-US"/>
          </a:p>
        </p:txBody>
      </p:sp>
      <p:sp>
        <p:nvSpPr>
          <p:cNvPr id="5" name="Footer Placeholder 4">
            <a:extLst>
              <a:ext uri="{FF2B5EF4-FFF2-40B4-BE49-F238E27FC236}">
                <a16:creationId xmlns:a16="http://schemas.microsoft.com/office/drawing/2014/main" id="{D89B523D-516C-C145-533F-588C39CDF5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D8960-5DDC-EECE-BC3D-D2DE781A2EB9}"/>
              </a:ext>
            </a:extLst>
          </p:cNvPr>
          <p:cNvSpPr>
            <a:spLocks noGrp="1"/>
          </p:cNvSpPr>
          <p:nvPr>
            <p:ph type="sldNum" sz="quarter" idx="12"/>
          </p:nvPr>
        </p:nvSpPr>
        <p:spPr/>
        <p:txBody>
          <a:bodyPr/>
          <a:lstStyle/>
          <a:p>
            <a:fld id="{5F1CE40F-65E0-0541-BA1B-769DC3DCDC54}" type="slidenum">
              <a:rPr lang="en-US" smtClean="0"/>
              <a:t>‹#›</a:t>
            </a:fld>
            <a:endParaRPr lang="en-US"/>
          </a:p>
        </p:txBody>
      </p:sp>
    </p:spTree>
    <p:extLst>
      <p:ext uri="{BB962C8B-B14F-4D97-AF65-F5344CB8AC3E}">
        <p14:creationId xmlns:p14="http://schemas.microsoft.com/office/powerpoint/2010/main" val="1490472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BC65B9-E16A-AAB4-2C3C-5364C8E9E5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A7AC9B-84C8-56A8-B755-4F49F34E88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14EB9-CBCE-8E72-C0A6-33A6B70F5D51}"/>
              </a:ext>
            </a:extLst>
          </p:cNvPr>
          <p:cNvSpPr>
            <a:spLocks noGrp="1"/>
          </p:cNvSpPr>
          <p:nvPr>
            <p:ph type="dt" sz="half" idx="10"/>
          </p:nvPr>
        </p:nvSpPr>
        <p:spPr/>
        <p:txBody>
          <a:bodyPr/>
          <a:lstStyle/>
          <a:p>
            <a:fld id="{39A5F956-4364-A94D-BA02-5928B2E2D3EE}" type="datetimeFigureOut">
              <a:rPr lang="en-US" smtClean="0"/>
              <a:t>7/31/2024</a:t>
            </a:fld>
            <a:endParaRPr lang="en-US"/>
          </a:p>
        </p:txBody>
      </p:sp>
      <p:sp>
        <p:nvSpPr>
          <p:cNvPr id="5" name="Footer Placeholder 4">
            <a:extLst>
              <a:ext uri="{FF2B5EF4-FFF2-40B4-BE49-F238E27FC236}">
                <a16:creationId xmlns:a16="http://schemas.microsoft.com/office/drawing/2014/main" id="{66F1F975-7120-8ECD-2727-8F3D0126E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C7984-D9A6-4CF7-ABA0-FD377DF3EB43}"/>
              </a:ext>
            </a:extLst>
          </p:cNvPr>
          <p:cNvSpPr>
            <a:spLocks noGrp="1"/>
          </p:cNvSpPr>
          <p:nvPr>
            <p:ph type="sldNum" sz="quarter" idx="12"/>
          </p:nvPr>
        </p:nvSpPr>
        <p:spPr/>
        <p:txBody>
          <a:bodyPr/>
          <a:lstStyle/>
          <a:p>
            <a:fld id="{5F1CE40F-65E0-0541-BA1B-769DC3DCDC54}" type="slidenum">
              <a:rPr lang="en-US" smtClean="0"/>
              <a:t>‹#›</a:t>
            </a:fld>
            <a:endParaRPr lang="en-US"/>
          </a:p>
        </p:txBody>
      </p:sp>
    </p:spTree>
    <p:extLst>
      <p:ext uri="{BB962C8B-B14F-4D97-AF65-F5344CB8AC3E}">
        <p14:creationId xmlns:p14="http://schemas.microsoft.com/office/powerpoint/2010/main" val="3015131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7764-0663-BE7D-4EDA-1F5A8168AB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B5CC8A-F499-A9BD-1D41-16014DF2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23024-350B-5AF0-D6FA-A4737745E75F}"/>
              </a:ext>
            </a:extLst>
          </p:cNvPr>
          <p:cNvSpPr>
            <a:spLocks noGrp="1"/>
          </p:cNvSpPr>
          <p:nvPr>
            <p:ph type="dt" sz="half" idx="10"/>
          </p:nvPr>
        </p:nvSpPr>
        <p:spPr/>
        <p:txBody>
          <a:bodyPr/>
          <a:lstStyle/>
          <a:p>
            <a:fld id="{39A5F956-4364-A94D-BA02-5928B2E2D3EE}" type="datetimeFigureOut">
              <a:rPr lang="en-US" smtClean="0"/>
              <a:t>7/31/2024</a:t>
            </a:fld>
            <a:endParaRPr lang="en-US"/>
          </a:p>
        </p:txBody>
      </p:sp>
      <p:sp>
        <p:nvSpPr>
          <p:cNvPr id="5" name="Footer Placeholder 4">
            <a:extLst>
              <a:ext uri="{FF2B5EF4-FFF2-40B4-BE49-F238E27FC236}">
                <a16:creationId xmlns:a16="http://schemas.microsoft.com/office/drawing/2014/main" id="{914604BA-AFEE-140C-61AC-86C0B736E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CDA96-E5E3-1BB4-382E-998AD02770D4}"/>
              </a:ext>
            </a:extLst>
          </p:cNvPr>
          <p:cNvSpPr>
            <a:spLocks noGrp="1"/>
          </p:cNvSpPr>
          <p:nvPr>
            <p:ph type="sldNum" sz="quarter" idx="12"/>
          </p:nvPr>
        </p:nvSpPr>
        <p:spPr/>
        <p:txBody>
          <a:bodyPr/>
          <a:lstStyle/>
          <a:p>
            <a:fld id="{5F1CE40F-65E0-0541-BA1B-769DC3DCDC54}" type="slidenum">
              <a:rPr lang="en-US" smtClean="0"/>
              <a:t>‹#›</a:t>
            </a:fld>
            <a:endParaRPr lang="en-US"/>
          </a:p>
        </p:txBody>
      </p:sp>
    </p:spTree>
    <p:extLst>
      <p:ext uri="{BB962C8B-B14F-4D97-AF65-F5344CB8AC3E}">
        <p14:creationId xmlns:p14="http://schemas.microsoft.com/office/powerpoint/2010/main" val="234739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79854-7491-9B30-3EAE-78178CB1CB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9BFEB8-5047-ECCD-D741-DCBF99814E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727783-64A4-8372-B6F6-40AEF241D29F}"/>
              </a:ext>
            </a:extLst>
          </p:cNvPr>
          <p:cNvSpPr>
            <a:spLocks noGrp="1"/>
          </p:cNvSpPr>
          <p:nvPr>
            <p:ph type="dt" sz="half" idx="10"/>
          </p:nvPr>
        </p:nvSpPr>
        <p:spPr/>
        <p:txBody>
          <a:bodyPr/>
          <a:lstStyle/>
          <a:p>
            <a:fld id="{39A5F956-4364-A94D-BA02-5928B2E2D3EE}" type="datetimeFigureOut">
              <a:rPr lang="en-US" smtClean="0"/>
              <a:t>7/31/2024</a:t>
            </a:fld>
            <a:endParaRPr lang="en-US"/>
          </a:p>
        </p:txBody>
      </p:sp>
      <p:sp>
        <p:nvSpPr>
          <p:cNvPr id="5" name="Footer Placeholder 4">
            <a:extLst>
              <a:ext uri="{FF2B5EF4-FFF2-40B4-BE49-F238E27FC236}">
                <a16:creationId xmlns:a16="http://schemas.microsoft.com/office/drawing/2014/main" id="{DB59D765-B372-9E36-B47B-80A4F727F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FDA1B-152E-0787-73E9-7E3EF94E6BBD}"/>
              </a:ext>
            </a:extLst>
          </p:cNvPr>
          <p:cNvSpPr>
            <a:spLocks noGrp="1"/>
          </p:cNvSpPr>
          <p:nvPr>
            <p:ph type="sldNum" sz="quarter" idx="12"/>
          </p:nvPr>
        </p:nvSpPr>
        <p:spPr/>
        <p:txBody>
          <a:bodyPr/>
          <a:lstStyle/>
          <a:p>
            <a:fld id="{5F1CE40F-65E0-0541-BA1B-769DC3DCDC54}" type="slidenum">
              <a:rPr lang="en-US" smtClean="0"/>
              <a:t>‹#›</a:t>
            </a:fld>
            <a:endParaRPr lang="en-US"/>
          </a:p>
        </p:txBody>
      </p:sp>
    </p:spTree>
    <p:extLst>
      <p:ext uri="{BB962C8B-B14F-4D97-AF65-F5344CB8AC3E}">
        <p14:creationId xmlns:p14="http://schemas.microsoft.com/office/powerpoint/2010/main" val="2637612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4527-DE99-7F09-0545-B1C3DBBEA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54D170-98C6-6FE8-0135-9C65BA1A5D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9F3B40-4300-6DA3-8ADB-51AF9F5129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8C1F13-266A-5E0E-2950-C59ED89B52ED}"/>
              </a:ext>
            </a:extLst>
          </p:cNvPr>
          <p:cNvSpPr>
            <a:spLocks noGrp="1"/>
          </p:cNvSpPr>
          <p:nvPr>
            <p:ph type="dt" sz="half" idx="10"/>
          </p:nvPr>
        </p:nvSpPr>
        <p:spPr/>
        <p:txBody>
          <a:bodyPr/>
          <a:lstStyle/>
          <a:p>
            <a:fld id="{39A5F956-4364-A94D-BA02-5928B2E2D3EE}" type="datetimeFigureOut">
              <a:rPr lang="en-US" smtClean="0"/>
              <a:t>7/31/2024</a:t>
            </a:fld>
            <a:endParaRPr lang="en-US"/>
          </a:p>
        </p:txBody>
      </p:sp>
      <p:sp>
        <p:nvSpPr>
          <p:cNvPr id="6" name="Footer Placeholder 5">
            <a:extLst>
              <a:ext uri="{FF2B5EF4-FFF2-40B4-BE49-F238E27FC236}">
                <a16:creationId xmlns:a16="http://schemas.microsoft.com/office/drawing/2014/main" id="{9A486DD6-B831-1123-A0E4-A52326F7A6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2BDEF8-A371-B739-8835-0F3A9BA52D87}"/>
              </a:ext>
            </a:extLst>
          </p:cNvPr>
          <p:cNvSpPr>
            <a:spLocks noGrp="1"/>
          </p:cNvSpPr>
          <p:nvPr>
            <p:ph type="sldNum" sz="quarter" idx="12"/>
          </p:nvPr>
        </p:nvSpPr>
        <p:spPr/>
        <p:txBody>
          <a:bodyPr/>
          <a:lstStyle/>
          <a:p>
            <a:fld id="{5F1CE40F-65E0-0541-BA1B-769DC3DCDC54}" type="slidenum">
              <a:rPr lang="en-US" smtClean="0"/>
              <a:t>‹#›</a:t>
            </a:fld>
            <a:endParaRPr lang="en-US"/>
          </a:p>
        </p:txBody>
      </p:sp>
    </p:spTree>
    <p:extLst>
      <p:ext uri="{BB962C8B-B14F-4D97-AF65-F5344CB8AC3E}">
        <p14:creationId xmlns:p14="http://schemas.microsoft.com/office/powerpoint/2010/main" val="23687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D9100-A56B-E1DC-273B-D3987692C0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1CE5A3-F8FF-9B78-B5CA-2BBC30E50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2BC01C-00B3-6042-1207-64C3043087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90E59A-E93A-0882-5431-1F5AB105BE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A7214C-2317-B3BB-6516-53F9416C72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2FC3A6-A09E-DF95-8258-C95AB85502EE}"/>
              </a:ext>
            </a:extLst>
          </p:cNvPr>
          <p:cNvSpPr>
            <a:spLocks noGrp="1"/>
          </p:cNvSpPr>
          <p:nvPr>
            <p:ph type="dt" sz="half" idx="10"/>
          </p:nvPr>
        </p:nvSpPr>
        <p:spPr/>
        <p:txBody>
          <a:bodyPr/>
          <a:lstStyle/>
          <a:p>
            <a:fld id="{39A5F956-4364-A94D-BA02-5928B2E2D3EE}" type="datetimeFigureOut">
              <a:rPr lang="en-US" smtClean="0"/>
              <a:t>7/31/2024</a:t>
            </a:fld>
            <a:endParaRPr lang="en-US"/>
          </a:p>
        </p:txBody>
      </p:sp>
      <p:sp>
        <p:nvSpPr>
          <p:cNvPr id="8" name="Footer Placeholder 7">
            <a:extLst>
              <a:ext uri="{FF2B5EF4-FFF2-40B4-BE49-F238E27FC236}">
                <a16:creationId xmlns:a16="http://schemas.microsoft.com/office/drawing/2014/main" id="{873AF966-7548-DB49-7FA4-BB5B6F0006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FD68F5-7222-8B30-F7D0-F65DBE837BDF}"/>
              </a:ext>
            </a:extLst>
          </p:cNvPr>
          <p:cNvSpPr>
            <a:spLocks noGrp="1"/>
          </p:cNvSpPr>
          <p:nvPr>
            <p:ph type="sldNum" sz="quarter" idx="12"/>
          </p:nvPr>
        </p:nvSpPr>
        <p:spPr/>
        <p:txBody>
          <a:bodyPr/>
          <a:lstStyle/>
          <a:p>
            <a:fld id="{5F1CE40F-65E0-0541-BA1B-769DC3DCDC54}" type="slidenum">
              <a:rPr lang="en-US" smtClean="0"/>
              <a:t>‹#›</a:t>
            </a:fld>
            <a:endParaRPr lang="en-US"/>
          </a:p>
        </p:txBody>
      </p:sp>
    </p:spTree>
    <p:extLst>
      <p:ext uri="{BB962C8B-B14F-4D97-AF65-F5344CB8AC3E}">
        <p14:creationId xmlns:p14="http://schemas.microsoft.com/office/powerpoint/2010/main" val="2454474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B7996-5E85-C3B7-0C6D-E85F338022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5EED73-D9AE-D628-FFD8-6DAE11E8A2EF}"/>
              </a:ext>
            </a:extLst>
          </p:cNvPr>
          <p:cNvSpPr>
            <a:spLocks noGrp="1"/>
          </p:cNvSpPr>
          <p:nvPr>
            <p:ph type="dt" sz="half" idx="10"/>
          </p:nvPr>
        </p:nvSpPr>
        <p:spPr/>
        <p:txBody>
          <a:bodyPr/>
          <a:lstStyle/>
          <a:p>
            <a:fld id="{39A5F956-4364-A94D-BA02-5928B2E2D3EE}" type="datetimeFigureOut">
              <a:rPr lang="en-US" smtClean="0"/>
              <a:t>7/31/2024</a:t>
            </a:fld>
            <a:endParaRPr lang="en-US"/>
          </a:p>
        </p:txBody>
      </p:sp>
      <p:sp>
        <p:nvSpPr>
          <p:cNvPr id="4" name="Footer Placeholder 3">
            <a:extLst>
              <a:ext uri="{FF2B5EF4-FFF2-40B4-BE49-F238E27FC236}">
                <a16:creationId xmlns:a16="http://schemas.microsoft.com/office/drawing/2014/main" id="{BA548C37-2F0E-27E4-D63D-134084F543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39B648-C044-BB45-C459-9D4506EE0205}"/>
              </a:ext>
            </a:extLst>
          </p:cNvPr>
          <p:cNvSpPr>
            <a:spLocks noGrp="1"/>
          </p:cNvSpPr>
          <p:nvPr>
            <p:ph type="sldNum" sz="quarter" idx="12"/>
          </p:nvPr>
        </p:nvSpPr>
        <p:spPr/>
        <p:txBody>
          <a:bodyPr/>
          <a:lstStyle/>
          <a:p>
            <a:fld id="{5F1CE40F-65E0-0541-BA1B-769DC3DCDC54}" type="slidenum">
              <a:rPr lang="en-US" smtClean="0"/>
              <a:t>‹#›</a:t>
            </a:fld>
            <a:endParaRPr lang="en-US"/>
          </a:p>
        </p:txBody>
      </p:sp>
    </p:spTree>
    <p:extLst>
      <p:ext uri="{BB962C8B-B14F-4D97-AF65-F5344CB8AC3E}">
        <p14:creationId xmlns:p14="http://schemas.microsoft.com/office/powerpoint/2010/main" val="1283101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9F185-F8E2-F60F-6D20-8938844EF0DE}"/>
              </a:ext>
            </a:extLst>
          </p:cNvPr>
          <p:cNvSpPr>
            <a:spLocks noGrp="1"/>
          </p:cNvSpPr>
          <p:nvPr>
            <p:ph type="dt" sz="half" idx="10"/>
          </p:nvPr>
        </p:nvSpPr>
        <p:spPr/>
        <p:txBody>
          <a:bodyPr/>
          <a:lstStyle/>
          <a:p>
            <a:fld id="{39A5F956-4364-A94D-BA02-5928B2E2D3EE}" type="datetimeFigureOut">
              <a:rPr lang="en-US" smtClean="0"/>
              <a:t>7/31/2024</a:t>
            </a:fld>
            <a:endParaRPr lang="en-US"/>
          </a:p>
        </p:txBody>
      </p:sp>
      <p:sp>
        <p:nvSpPr>
          <p:cNvPr id="3" name="Footer Placeholder 2">
            <a:extLst>
              <a:ext uri="{FF2B5EF4-FFF2-40B4-BE49-F238E27FC236}">
                <a16:creationId xmlns:a16="http://schemas.microsoft.com/office/drawing/2014/main" id="{E7DEA129-222A-0654-C9D1-727E3FA46D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4C5B84-E541-9F14-8BD8-B7C963AC2C69}"/>
              </a:ext>
            </a:extLst>
          </p:cNvPr>
          <p:cNvSpPr>
            <a:spLocks noGrp="1"/>
          </p:cNvSpPr>
          <p:nvPr>
            <p:ph type="sldNum" sz="quarter" idx="12"/>
          </p:nvPr>
        </p:nvSpPr>
        <p:spPr/>
        <p:txBody>
          <a:bodyPr/>
          <a:lstStyle/>
          <a:p>
            <a:fld id="{5F1CE40F-65E0-0541-BA1B-769DC3DCDC54}" type="slidenum">
              <a:rPr lang="en-US" smtClean="0"/>
              <a:t>‹#›</a:t>
            </a:fld>
            <a:endParaRPr lang="en-US"/>
          </a:p>
        </p:txBody>
      </p:sp>
    </p:spTree>
    <p:extLst>
      <p:ext uri="{BB962C8B-B14F-4D97-AF65-F5344CB8AC3E}">
        <p14:creationId xmlns:p14="http://schemas.microsoft.com/office/powerpoint/2010/main" val="1407131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4797-951A-7151-FB7D-D076C6FC70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CFA022-3861-4C26-6B8F-5A29ADEECB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AD41E-1324-C9A9-448F-FF9EB8619D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0D4D5-0D17-C4F5-C045-090A431A7A0A}"/>
              </a:ext>
            </a:extLst>
          </p:cNvPr>
          <p:cNvSpPr>
            <a:spLocks noGrp="1"/>
          </p:cNvSpPr>
          <p:nvPr>
            <p:ph type="dt" sz="half" idx="10"/>
          </p:nvPr>
        </p:nvSpPr>
        <p:spPr/>
        <p:txBody>
          <a:bodyPr/>
          <a:lstStyle/>
          <a:p>
            <a:fld id="{39A5F956-4364-A94D-BA02-5928B2E2D3EE}" type="datetimeFigureOut">
              <a:rPr lang="en-US" smtClean="0"/>
              <a:t>7/31/2024</a:t>
            </a:fld>
            <a:endParaRPr lang="en-US"/>
          </a:p>
        </p:txBody>
      </p:sp>
      <p:sp>
        <p:nvSpPr>
          <p:cNvPr id="6" name="Footer Placeholder 5">
            <a:extLst>
              <a:ext uri="{FF2B5EF4-FFF2-40B4-BE49-F238E27FC236}">
                <a16:creationId xmlns:a16="http://schemas.microsoft.com/office/drawing/2014/main" id="{776ED302-5DF3-1B71-E882-B1EE81D3C6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7C2F7-E5F3-67B9-E702-22A5F051443B}"/>
              </a:ext>
            </a:extLst>
          </p:cNvPr>
          <p:cNvSpPr>
            <a:spLocks noGrp="1"/>
          </p:cNvSpPr>
          <p:nvPr>
            <p:ph type="sldNum" sz="quarter" idx="12"/>
          </p:nvPr>
        </p:nvSpPr>
        <p:spPr/>
        <p:txBody>
          <a:bodyPr/>
          <a:lstStyle/>
          <a:p>
            <a:fld id="{5F1CE40F-65E0-0541-BA1B-769DC3DCDC54}" type="slidenum">
              <a:rPr lang="en-US" smtClean="0"/>
              <a:t>‹#›</a:t>
            </a:fld>
            <a:endParaRPr lang="en-US"/>
          </a:p>
        </p:txBody>
      </p:sp>
    </p:spTree>
    <p:extLst>
      <p:ext uri="{BB962C8B-B14F-4D97-AF65-F5344CB8AC3E}">
        <p14:creationId xmlns:p14="http://schemas.microsoft.com/office/powerpoint/2010/main" val="225954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C38B3-CB05-A518-90FC-1E895961E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6413B3-1924-6454-5F82-82936CAB65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71B651-A13A-3B8C-43F2-C84A44ACD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DEA7C9-A608-572D-2F79-EE485B22DABC}"/>
              </a:ext>
            </a:extLst>
          </p:cNvPr>
          <p:cNvSpPr>
            <a:spLocks noGrp="1"/>
          </p:cNvSpPr>
          <p:nvPr>
            <p:ph type="dt" sz="half" idx="10"/>
          </p:nvPr>
        </p:nvSpPr>
        <p:spPr/>
        <p:txBody>
          <a:bodyPr/>
          <a:lstStyle/>
          <a:p>
            <a:fld id="{39A5F956-4364-A94D-BA02-5928B2E2D3EE}" type="datetimeFigureOut">
              <a:rPr lang="en-US" smtClean="0"/>
              <a:t>7/31/2024</a:t>
            </a:fld>
            <a:endParaRPr lang="en-US"/>
          </a:p>
        </p:txBody>
      </p:sp>
      <p:sp>
        <p:nvSpPr>
          <p:cNvPr id="6" name="Footer Placeholder 5">
            <a:extLst>
              <a:ext uri="{FF2B5EF4-FFF2-40B4-BE49-F238E27FC236}">
                <a16:creationId xmlns:a16="http://schemas.microsoft.com/office/drawing/2014/main" id="{3BAEAB4E-CAF7-ECF0-B116-70D369C34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3A2FD-A8DC-9282-E194-A144F8A6C2FA}"/>
              </a:ext>
            </a:extLst>
          </p:cNvPr>
          <p:cNvSpPr>
            <a:spLocks noGrp="1"/>
          </p:cNvSpPr>
          <p:nvPr>
            <p:ph type="sldNum" sz="quarter" idx="12"/>
          </p:nvPr>
        </p:nvSpPr>
        <p:spPr/>
        <p:txBody>
          <a:bodyPr/>
          <a:lstStyle/>
          <a:p>
            <a:fld id="{5F1CE40F-65E0-0541-BA1B-769DC3DCDC54}" type="slidenum">
              <a:rPr lang="en-US" smtClean="0"/>
              <a:t>‹#›</a:t>
            </a:fld>
            <a:endParaRPr lang="en-US"/>
          </a:p>
        </p:txBody>
      </p:sp>
    </p:spTree>
    <p:extLst>
      <p:ext uri="{BB962C8B-B14F-4D97-AF65-F5344CB8AC3E}">
        <p14:creationId xmlns:p14="http://schemas.microsoft.com/office/powerpoint/2010/main" val="1330104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CBFFA-A34B-3458-D357-F4714E1ABB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E9C92C-2E5E-4315-DF6C-B1E22CA75C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E9886-98C6-502B-7DDD-B2A7A3B35D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A5F956-4364-A94D-BA02-5928B2E2D3EE}" type="datetimeFigureOut">
              <a:rPr lang="en-US" smtClean="0"/>
              <a:t>7/31/2024</a:t>
            </a:fld>
            <a:endParaRPr lang="en-US"/>
          </a:p>
        </p:txBody>
      </p:sp>
      <p:sp>
        <p:nvSpPr>
          <p:cNvPr id="5" name="Footer Placeholder 4">
            <a:extLst>
              <a:ext uri="{FF2B5EF4-FFF2-40B4-BE49-F238E27FC236}">
                <a16:creationId xmlns:a16="http://schemas.microsoft.com/office/drawing/2014/main" id="{C6096D8D-0204-634A-D4C1-629FD03ED6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567918-77E5-D001-FE71-724BBFAC72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1CE40F-65E0-0541-BA1B-769DC3DCDC54}" type="slidenum">
              <a:rPr lang="en-US" smtClean="0"/>
              <a:t>‹#›</a:t>
            </a:fld>
            <a:endParaRPr lang="en-US"/>
          </a:p>
        </p:txBody>
      </p:sp>
    </p:spTree>
    <p:extLst>
      <p:ext uri="{BB962C8B-B14F-4D97-AF65-F5344CB8AC3E}">
        <p14:creationId xmlns:p14="http://schemas.microsoft.com/office/powerpoint/2010/main" val="353949736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7BD4D-7109-5848-8FCF-F77D1BF5462B}"/>
              </a:ext>
            </a:extLst>
          </p:cNvPr>
          <p:cNvSpPr>
            <a:spLocks noGrp="1"/>
          </p:cNvSpPr>
          <p:nvPr>
            <p:ph type="ctrTitle"/>
          </p:nvPr>
        </p:nvSpPr>
        <p:spPr>
          <a:xfrm>
            <a:off x="1198181" y="560881"/>
            <a:ext cx="9795638" cy="1114380"/>
          </a:xfrm>
        </p:spPr>
        <p:txBody>
          <a:bodyPr vert="horz" lIns="91440" tIns="45720" rIns="91440" bIns="45720" rtlCol="0">
            <a:normAutofit/>
          </a:bodyPr>
          <a:lstStyle/>
          <a:p>
            <a:br>
              <a:rPr lang="en-US" sz="2100" kern="1200">
                <a:latin typeface="+mj-lt"/>
                <a:ea typeface="+mj-ea"/>
                <a:cs typeface="+mj-cs"/>
              </a:rPr>
            </a:br>
            <a:br>
              <a:rPr lang="en-US" sz="2100" kern="1200">
                <a:latin typeface="+mj-lt"/>
                <a:ea typeface="+mj-ea"/>
                <a:cs typeface="+mj-cs"/>
              </a:rPr>
            </a:br>
            <a:endParaRPr lang="en-US" sz="2100" kern="1200">
              <a:latin typeface="+mj-lt"/>
              <a:ea typeface="+mj-ea"/>
              <a:cs typeface="+mj-cs"/>
            </a:endParaRPr>
          </a:p>
        </p:txBody>
      </p:sp>
      <p:pic>
        <p:nvPicPr>
          <p:cNvPr id="4" name="Picture 3">
            <a:extLst>
              <a:ext uri="{FF2B5EF4-FFF2-40B4-BE49-F238E27FC236}">
                <a16:creationId xmlns:a16="http://schemas.microsoft.com/office/drawing/2014/main" id="{E027F8C1-A19B-1E48-AE1B-8314A6DF51E9}"/>
              </a:ext>
            </a:extLst>
          </p:cNvPr>
          <p:cNvPicPr/>
          <p:nvPr/>
        </p:nvPicPr>
        <p:blipFill rotWithShape="1">
          <a:blip r:embed="rId3" cstate="print">
            <a:extLst>
              <a:ext uri="{28A0092B-C50C-407E-A947-70E740481C1C}">
                <a14:useLocalDpi xmlns:a14="http://schemas.microsoft.com/office/drawing/2010/main" val="0"/>
              </a:ext>
            </a:extLst>
          </a:blip>
          <a:srcRect l="9570" t="40303" r="16268" b="35821"/>
          <a:stretch/>
        </p:blipFill>
        <p:spPr bwMode="auto">
          <a:xfrm>
            <a:off x="342559" y="1700531"/>
            <a:ext cx="6150816" cy="2294978"/>
          </a:xfrm>
          <a:prstGeom prst="rect">
            <a:avLst/>
          </a:prstGeom>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22265299-7BCB-4F74-4356-9CE642E8EE78}"/>
              </a:ext>
            </a:extLst>
          </p:cNvPr>
          <p:cNvPicPr>
            <a:picLocks noChangeAspect="1"/>
          </p:cNvPicPr>
          <p:nvPr/>
        </p:nvPicPr>
        <p:blipFill rotWithShape="1">
          <a:blip r:embed="rId4"/>
          <a:srcRect b="18571"/>
          <a:stretch/>
        </p:blipFill>
        <p:spPr>
          <a:xfrm>
            <a:off x="6727371" y="429133"/>
            <a:ext cx="5122070" cy="5661798"/>
          </a:xfrm>
          <a:prstGeom prst="rect">
            <a:avLst/>
          </a:prstGeom>
        </p:spPr>
      </p:pic>
      <p:pic>
        <p:nvPicPr>
          <p:cNvPr id="7" name="Picture 6">
            <a:extLst>
              <a:ext uri="{FF2B5EF4-FFF2-40B4-BE49-F238E27FC236}">
                <a16:creationId xmlns:a16="http://schemas.microsoft.com/office/drawing/2014/main" id="{92251962-E648-0BCD-6A99-7711B458EC4F}"/>
              </a:ext>
            </a:extLst>
          </p:cNvPr>
          <p:cNvPicPr>
            <a:picLocks noChangeAspect="1"/>
          </p:cNvPicPr>
          <p:nvPr/>
        </p:nvPicPr>
        <p:blipFill rotWithShape="1">
          <a:blip r:embed="rId4"/>
          <a:srcRect l="12731" t="92963" r="11643"/>
          <a:stretch/>
        </p:blipFill>
        <p:spPr>
          <a:xfrm>
            <a:off x="564164" y="5273960"/>
            <a:ext cx="6484775" cy="816971"/>
          </a:xfrm>
          <a:prstGeom prst="rect">
            <a:avLst/>
          </a:prstGeom>
        </p:spPr>
      </p:pic>
    </p:spTree>
    <p:extLst>
      <p:ext uri="{BB962C8B-B14F-4D97-AF65-F5344CB8AC3E}">
        <p14:creationId xmlns:p14="http://schemas.microsoft.com/office/powerpoint/2010/main" val="1548503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8B0C1C-BDEC-1348-D735-E17DE9D17BC9}"/>
              </a:ext>
            </a:extLst>
          </p:cNvPr>
          <p:cNvSpPr>
            <a:spLocks noGrp="1"/>
          </p:cNvSpPr>
          <p:nvPr>
            <p:ph type="title"/>
          </p:nvPr>
        </p:nvSpPr>
        <p:spPr>
          <a:xfrm>
            <a:off x="260315" y="227222"/>
            <a:ext cx="8285395" cy="909675"/>
          </a:xfrm>
        </p:spPr>
        <p:txBody>
          <a:bodyPr vert="horz" lIns="91440" tIns="45720" rIns="91440" bIns="45720" rtlCol="0" anchor="t">
            <a:normAutofit/>
          </a:bodyPr>
          <a:lstStyle/>
          <a:p>
            <a:pPr marR="0">
              <a:spcAft>
                <a:spcPts val="800"/>
              </a:spcAft>
            </a:pPr>
            <a:r>
              <a:rPr lang="en-US" sz="5400" b="1" kern="1200" dirty="0">
                <a:solidFill>
                  <a:srgbClr val="0070C0"/>
                </a:solidFill>
                <a:effectLst/>
                <a:latin typeface="+mn-lt"/>
                <a:ea typeface="+mj-ea"/>
                <a:cs typeface="+mj-cs"/>
              </a:rPr>
              <a:t>Materials Examples 1</a:t>
            </a:r>
          </a:p>
        </p:txBody>
      </p:sp>
      <p:sp>
        <p:nvSpPr>
          <p:cNvPr id="6" name="TextBox 5">
            <a:extLst>
              <a:ext uri="{FF2B5EF4-FFF2-40B4-BE49-F238E27FC236}">
                <a16:creationId xmlns:a16="http://schemas.microsoft.com/office/drawing/2014/main" id="{D67CFAD7-8C13-54D2-3046-8962A85E5749}"/>
              </a:ext>
            </a:extLst>
          </p:cNvPr>
          <p:cNvSpPr txBox="1"/>
          <p:nvPr/>
        </p:nvSpPr>
        <p:spPr>
          <a:xfrm>
            <a:off x="2240824" y="1141270"/>
            <a:ext cx="1346200" cy="369332"/>
          </a:xfrm>
          <a:prstGeom prst="rect">
            <a:avLst/>
          </a:prstGeom>
          <a:noFill/>
        </p:spPr>
        <p:txBody>
          <a:bodyPr wrap="square">
            <a:spAutoFit/>
          </a:bodyPr>
          <a:lstStyle/>
          <a:p>
            <a:r>
              <a:rPr lang="en-US" sz="1800" dirty="0">
                <a:solidFill>
                  <a:srgbClr val="0070C0"/>
                </a:solidFill>
              </a:rPr>
              <a:t>Poster</a:t>
            </a:r>
            <a:endParaRPr lang="en-US" dirty="0">
              <a:solidFill>
                <a:srgbClr val="0070C0"/>
              </a:solidFill>
            </a:endParaRPr>
          </a:p>
        </p:txBody>
      </p:sp>
      <p:sp>
        <p:nvSpPr>
          <p:cNvPr id="7" name="TextBox 6">
            <a:extLst>
              <a:ext uri="{FF2B5EF4-FFF2-40B4-BE49-F238E27FC236}">
                <a16:creationId xmlns:a16="http://schemas.microsoft.com/office/drawing/2014/main" id="{6ECA09D9-8594-B764-A18A-FDBBDFF8A21B}"/>
              </a:ext>
            </a:extLst>
          </p:cNvPr>
          <p:cNvSpPr txBox="1"/>
          <p:nvPr/>
        </p:nvSpPr>
        <p:spPr>
          <a:xfrm>
            <a:off x="7800642" y="1049732"/>
            <a:ext cx="2150534" cy="369332"/>
          </a:xfrm>
          <a:prstGeom prst="rect">
            <a:avLst/>
          </a:prstGeom>
          <a:noFill/>
        </p:spPr>
        <p:txBody>
          <a:bodyPr wrap="square">
            <a:spAutoFit/>
          </a:bodyPr>
          <a:lstStyle/>
          <a:p>
            <a:r>
              <a:rPr lang="en-US" sz="1800" dirty="0">
                <a:solidFill>
                  <a:srgbClr val="0070C0"/>
                </a:solidFill>
              </a:rPr>
              <a:t>Brochure – Page 1</a:t>
            </a:r>
            <a:endParaRPr lang="en-US" dirty="0">
              <a:solidFill>
                <a:srgbClr val="0070C0"/>
              </a:solidFill>
            </a:endParaRPr>
          </a:p>
        </p:txBody>
      </p:sp>
      <p:pic>
        <p:nvPicPr>
          <p:cNvPr id="12" name="Picture 11">
            <a:extLst>
              <a:ext uri="{FF2B5EF4-FFF2-40B4-BE49-F238E27FC236}">
                <a16:creationId xmlns:a16="http://schemas.microsoft.com/office/drawing/2014/main" id="{FA7A1C68-BDF8-1EB0-C6D0-F8EC662C7415}"/>
              </a:ext>
            </a:extLst>
          </p:cNvPr>
          <p:cNvPicPr>
            <a:picLocks noChangeAspect="1"/>
          </p:cNvPicPr>
          <p:nvPr/>
        </p:nvPicPr>
        <p:blipFill>
          <a:blip r:embed="rId2"/>
          <a:stretch>
            <a:fillRect/>
          </a:stretch>
        </p:blipFill>
        <p:spPr>
          <a:xfrm>
            <a:off x="1066376" y="1510602"/>
            <a:ext cx="3336636" cy="4893733"/>
          </a:xfrm>
          <a:prstGeom prst="rect">
            <a:avLst/>
          </a:prstGeom>
          <a:solidFill>
            <a:schemeClr val="accent4"/>
          </a:solidFill>
          <a:ln>
            <a:solidFill>
              <a:srgbClr val="0070C0"/>
            </a:solidFill>
          </a:ln>
        </p:spPr>
      </p:pic>
      <p:pic>
        <p:nvPicPr>
          <p:cNvPr id="14" name="Picture 13">
            <a:extLst>
              <a:ext uri="{FF2B5EF4-FFF2-40B4-BE49-F238E27FC236}">
                <a16:creationId xmlns:a16="http://schemas.microsoft.com/office/drawing/2014/main" id="{0E9BAE6F-3540-D70F-C0AA-4EF7792E7200}"/>
              </a:ext>
            </a:extLst>
          </p:cNvPr>
          <p:cNvPicPr>
            <a:picLocks noChangeAspect="1"/>
          </p:cNvPicPr>
          <p:nvPr/>
        </p:nvPicPr>
        <p:blipFill>
          <a:blip r:embed="rId3"/>
          <a:stretch>
            <a:fillRect/>
          </a:stretch>
        </p:blipFill>
        <p:spPr>
          <a:xfrm>
            <a:off x="5974622" y="1506229"/>
            <a:ext cx="5204221" cy="2223432"/>
          </a:xfrm>
          <a:prstGeom prst="rect">
            <a:avLst/>
          </a:prstGeom>
          <a:ln>
            <a:solidFill>
              <a:schemeClr val="accent4"/>
            </a:solidFill>
          </a:ln>
        </p:spPr>
      </p:pic>
      <p:sp>
        <p:nvSpPr>
          <p:cNvPr id="15" name="TextBox 14">
            <a:extLst>
              <a:ext uri="{FF2B5EF4-FFF2-40B4-BE49-F238E27FC236}">
                <a16:creationId xmlns:a16="http://schemas.microsoft.com/office/drawing/2014/main" id="{87AD050E-3D3C-5C1B-11B3-A5321F079E28}"/>
              </a:ext>
            </a:extLst>
          </p:cNvPr>
          <p:cNvSpPr txBox="1"/>
          <p:nvPr/>
        </p:nvSpPr>
        <p:spPr>
          <a:xfrm>
            <a:off x="7865531" y="3816826"/>
            <a:ext cx="2150534" cy="369332"/>
          </a:xfrm>
          <a:prstGeom prst="rect">
            <a:avLst/>
          </a:prstGeom>
          <a:noFill/>
        </p:spPr>
        <p:txBody>
          <a:bodyPr wrap="square">
            <a:spAutoFit/>
          </a:bodyPr>
          <a:lstStyle/>
          <a:p>
            <a:r>
              <a:rPr lang="en-US" sz="1800" dirty="0">
                <a:solidFill>
                  <a:srgbClr val="0070C0"/>
                </a:solidFill>
              </a:rPr>
              <a:t>Brochure – Page 2</a:t>
            </a:r>
            <a:endParaRPr lang="en-US" dirty="0">
              <a:solidFill>
                <a:srgbClr val="0070C0"/>
              </a:solidFill>
            </a:endParaRPr>
          </a:p>
        </p:txBody>
      </p:sp>
      <p:pic>
        <p:nvPicPr>
          <p:cNvPr id="17" name="Picture 16">
            <a:extLst>
              <a:ext uri="{FF2B5EF4-FFF2-40B4-BE49-F238E27FC236}">
                <a16:creationId xmlns:a16="http://schemas.microsoft.com/office/drawing/2014/main" id="{9400C995-1A68-2B5D-50B2-E1987CCF0379}"/>
              </a:ext>
            </a:extLst>
          </p:cNvPr>
          <p:cNvPicPr>
            <a:picLocks noChangeAspect="1"/>
          </p:cNvPicPr>
          <p:nvPr/>
        </p:nvPicPr>
        <p:blipFill>
          <a:blip r:embed="rId4"/>
          <a:stretch>
            <a:fillRect/>
          </a:stretch>
        </p:blipFill>
        <p:spPr>
          <a:xfrm>
            <a:off x="5974622" y="4186158"/>
            <a:ext cx="5266267" cy="2248952"/>
          </a:xfrm>
          <a:prstGeom prst="rect">
            <a:avLst/>
          </a:prstGeom>
          <a:ln>
            <a:solidFill>
              <a:schemeClr val="accent4"/>
            </a:solidFill>
          </a:ln>
        </p:spPr>
      </p:pic>
    </p:spTree>
    <p:extLst>
      <p:ext uri="{BB962C8B-B14F-4D97-AF65-F5344CB8AC3E}">
        <p14:creationId xmlns:p14="http://schemas.microsoft.com/office/powerpoint/2010/main" val="1007688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EE5D7A-A73A-3A45-8957-005310E3788A}"/>
              </a:ext>
            </a:extLst>
          </p:cNvPr>
          <p:cNvSpPr txBox="1"/>
          <p:nvPr/>
        </p:nvSpPr>
        <p:spPr>
          <a:xfrm>
            <a:off x="6629811" y="1418140"/>
            <a:ext cx="2099732" cy="369332"/>
          </a:xfrm>
          <a:prstGeom prst="rect">
            <a:avLst/>
          </a:prstGeom>
          <a:noFill/>
        </p:spPr>
        <p:txBody>
          <a:bodyPr wrap="square">
            <a:spAutoFit/>
          </a:bodyPr>
          <a:lstStyle/>
          <a:p>
            <a:r>
              <a:rPr lang="en-US" sz="1800" dirty="0">
                <a:solidFill>
                  <a:srgbClr val="0070C0"/>
                </a:solidFill>
              </a:rPr>
              <a:t>Transmittal Forms</a:t>
            </a:r>
            <a:endParaRPr lang="en-US" dirty="0">
              <a:solidFill>
                <a:srgbClr val="0070C0"/>
              </a:solidFill>
            </a:endParaRPr>
          </a:p>
        </p:txBody>
      </p:sp>
      <p:sp>
        <p:nvSpPr>
          <p:cNvPr id="5" name="TextBox 4">
            <a:extLst>
              <a:ext uri="{FF2B5EF4-FFF2-40B4-BE49-F238E27FC236}">
                <a16:creationId xmlns:a16="http://schemas.microsoft.com/office/drawing/2014/main" id="{B7C1F51A-D3AD-27A1-E335-7A44AD057EF8}"/>
              </a:ext>
            </a:extLst>
          </p:cNvPr>
          <p:cNvSpPr txBox="1"/>
          <p:nvPr/>
        </p:nvSpPr>
        <p:spPr>
          <a:xfrm>
            <a:off x="1342958" y="1602806"/>
            <a:ext cx="2099733" cy="369332"/>
          </a:xfrm>
          <a:prstGeom prst="rect">
            <a:avLst/>
          </a:prstGeom>
          <a:noFill/>
        </p:spPr>
        <p:txBody>
          <a:bodyPr wrap="square">
            <a:spAutoFit/>
          </a:bodyPr>
          <a:lstStyle/>
          <a:p>
            <a:r>
              <a:rPr lang="en-US" sz="1800" dirty="0">
                <a:solidFill>
                  <a:srgbClr val="0070C0"/>
                </a:solidFill>
              </a:rPr>
              <a:t>In-Pew Envelopes</a:t>
            </a:r>
            <a:endParaRPr lang="en-US" dirty="0">
              <a:solidFill>
                <a:srgbClr val="0070C0"/>
              </a:solidFill>
            </a:endParaRPr>
          </a:p>
        </p:txBody>
      </p:sp>
      <p:sp>
        <p:nvSpPr>
          <p:cNvPr id="14" name="Title 1">
            <a:extLst>
              <a:ext uri="{FF2B5EF4-FFF2-40B4-BE49-F238E27FC236}">
                <a16:creationId xmlns:a16="http://schemas.microsoft.com/office/drawing/2014/main" id="{F50348D5-DBEF-3D1C-7D90-870CA4284BDE}"/>
              </a:ext>
            </a:extLst>
          </p:cNvPr>
          <p:cNvSpPr txBox="1">
            <a:spLocks/>
          </p:cNvSpPr>
          <p:nvPr/>
        </p:nvSpPr>
        <p:spPr>
          <a:xfrm>
            <a:off x="260315" y="227222"/>
            <a:ext cx="10382285" cy="9096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800"/>
              </a:spcAft>
            </a:pPr>
            <a:r>
              <a:rPr lang="en-US" sz="5400" b="1" dirty="0">
                <a:solidFill>
                  <a:srgbClr val="0070C0"/>
                </a:solidFill>
                <a:latin typeface="+mn-lt"/>
              </a:rPr>
              <a:t>Materials Examples 2</a:t>
            </a:r>
          </a:p>
        </p:txBody>
      </p:sp>
      <p:pic>
        <p:nvPicPr>
          <p:cNvPr id="16" name="Picture 15">
            <a:extLst>
              <a:ext uri="{FF2B5EF4-FFF2-40B4-BE49-F238E27FC236}">
                <a16:creationId xmlns:a16="http://schemas.microsoft.com/office/drawing/2014/main" id="{C260C63E-B45F-5FCC-59C5-CF27D1C8FA5E}"/>
              </a:ext>
            </a:extLst>
          </p:cNvPr>
          <p:cNvPicPr>
            <a:picLocks noChangeAspect="1"/>
          </p:cNvPicPr>
          <p:nvPr/>
        </p:nvPicPr>
        <p:blipFill>
          <a:blip r:embed="rId2"/>
          <a:stretch>
            <a:fillRect/>
          </a:stretch>
        </p:blipFill>
        <p:spPr>
          <a:xfrm>
            <a:off x="1342958" y="2092272"/>
            <a:ext cx="3985664" cy="3326467"/>
          </a:xfrm>
          <a:prstGeom prst="rect">
            <a:avLst/>
          </a:prstGeom>
          <a:ln>
            <a:solidFill>
              <a:schemeClr val="accent4"/>
            </a:solidFill>
          </a:ln>
        </p:spPr>
      </p:pic>
      <p:pic>
        <p:nvPicPr>
          <p:cNvPr id="7" name="Picture 6">
            <a:extLst>
              <a:ext uri="{FF2B5EF4-FFF2-40B4-BE49-F238E27FC236}">
                <a16:creationId xmlns:a16="http://schemas.microsoft.com/office/drawing/2014/main" id="{E5148680-62F2-239C-AA63-91E6A5DAC5CA}"/>
              </a:ext>
            </a:extLst>
          </p:cNvPr>
          <p:cNvPicPr>
            <a:picLocks noChangeAspect="1"/>
          </p:cNvPicPr>
          <p:nvPr/>
        </p:nvPicPr>
        <p:blipFill>
          <a:blip r:embed="rId3"/>
          <a:stretch>
            <a:fillRect/>
          </a:stretch>
        </p:blipFill>
        <p:spPr>
          <a:xfrm>
            <a:off x="6762197" y="1889072"/>
            <a:ext cx="4199746" cy="4357829"/>
          </a:xfrm>
          <a:prstGeom prst="rect">
            <a:avLst/>
          </a:prstGeom>
          <a:ln>
            <a:solidFill>
              <a:schemeClr val="accent4"/>
            </a:solidFill>
          </a:ln>
        </p:spPr>
      </p:pic>
    </p:spTree>
    <p:extLst>
      <p:ext uri="{BB962C8B-B14F-4D97-AF65-F5344CB8AC3E}">
        <p14:creationId xmlns:p14="http://schemas.microsoft.com/office/powerpoint/2010/main" val="4006494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44FBFA-E875-8974-1A95-B5CCB6542FC4}"/>
              </a:ext>
            </a:extLst>
          </p:cNvPr>
          <p:cNvSpPr>
            <a:spLocks noGrp="1"/>
          </p:cNvSpPr>
          <p:nvPr>
            <p:ph type="title"/>
          </p:nvPr>
        </p:nvSpPr>
        <p:spPr>
          <a:xfrm>
            <a:off x="2874053" y="6108517"/>
            <a:ext cx="6443893" cy="577868"/>
          </a:xfrm>
          <a:noFill/>
          <a:ln>
            <a:solidFill>
              <a:schemeClr val="accent4"/>
            </a:solidFill>
          </a:ln>
        </p:spPr>
        <p:txBody>
          <a:bodyPr vert="horz" lIns="91440" tIns="45720" rIns="91440" bIns="45720" rtlCol="0" anchor="t">
            <a:noAutofit/>
          </a:bodyPr>
          <a:lstStyle/>
          <a:p>
            <a:pPr marR="0" algn="ctr">
              <a:spcAft>
                <a:spcPts val="800"/>
              </a:spcAft>
            </a:pPr>
            <a:r>
              <a:rPr lang="en-US" sz="2000" dirty="0">
                <a:solidFill>
                  <a:srgbClr val="0070C0"/>
                </a:solidFill>
                <a:latin typeface="+mn-lt"/>
              </a:rPr>
              <a:t>Appeal materials can be found on the appeal web site at:</a:t>
            </a:r>
            <a:br>
              <a:rPr lang="en-US" sz="2000" dirty="0">
                <a:solidFill>
                  <a:srgbClr val="0070C0"/>
                </a:solidFill>
                <a:latin typeface="+mn-lt"/>
              </a:rPr>
            </a:br>
            <a:r>
              <a:rPr lang="en-US" sz="1600" dirty="0">
                <a:solidFill>
                  <a:srgbClr val="0070C0"/>
                </a:solidFill>
                <a:latin typeface="+mn-lt"/>
              </a:rPr>
              <a:t>https://archsa.org/archbishops-appeal/2024-appeal-campaign-resources/ </a:t>
            </a:r>
            <a:endParaRPr lang="en-US" sz="2000" kern="1200" dirty="0">
              <a:solidFill>
                <a:srgbClr val="0070C0"/>
              </a:solidFill>
              <a:effectLst/>
              <a:latin typeface="+mn-lt"/>
              <a:ea typeface="+mj-ea"/>
              <a:cs typeface="+mj-cs"/>
            </a:endParaRPr>
          </a:p>
        </p:txBody>
      </p:sp>
      <p:pic>
        <p:nvPicPr>
          <p:cNvPr id="11" name="Picture 10" descr="A collage of people in different poses&#10;&#10;Description automatically generated">
            <a:extLst>
              <a:ext uri="{FF2B5EF4-FFF2-40B4-BE49-F238E27FC236}">
                <a16:creationId xmlns:a16="http://schemas.microsoft.com/office/drawing/2014/main" id="{7F2DBC2A-30A8-0BFD-5546-6FE88AE6C91F}"/>
              </a:ext>
            </a:extLst>
          </p:cNvPr>
          <p:cNvPicPr>
            <a:picLocks noChangeAspect="1"/>
          </p:cNvPicPr>
          <p:nvPr/>
        </p:nvPicPr>
        <p:blipFill>
          <a:blip r:embed="rId2"/>
          <a:stretch>
            <a:fillRect/>
          </a:stretch>
        </p:blipFill>
        <p:spPr>
          <a:xfrm>
            <a:off x="1245205" y="3099944"/>
            <a:ext cx="2366818" cy="2366818"/>
          </a:xfrm>
          <a:prstGeom prst="rect">
            <a:avLst/>
          </a:prstGeom>
          <a:ln>
            <a:solidFill>
              <a:schemeClr val="accent4"/>
            </a:solidFill>
          </a:ln>
        </p:spPr>
      </p:pic>
      <p:sp>
        <p:nvSpPr>
          <p:cNvPr id="14" name="Title 1">
            <a:extLst>
              <a:ext uri="{FF2B5EF4-FFF2-40B4-BE49-F238E27FC236}">
                <a16:creationId xmlns:a16="http://schemas.microsoft.com/office/drawing/2014/main" id="{F50348D5-DBEF-3D1C-7D90-870CA4284BDE}"/>
              </a:ext>
            </a:extLst>
          </p:cNvPr>
          <p:cNvSpPr txBox="1">
            <a:spLocks/>
          </p:cNvSpPr>
          <p:nvPr/>
        </p:nvSpPr>
        <p:spPr>
          <a:xfrm>
            <a:off x="260315" y="227222"/>
            <a:ext cx="10382285" cy="9096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800"/>
              </a:spcAft>
            </a:pPr>
            <a:r>
              <a:rPr lang="en-US" sz="5400" b="1" dirty="0">
                <a:solidFill>
                  <a:srgbClr val="0070C0"/>
                </a:solidFill>
                <a:latin typeface="+mn-lt"/>
              </a:rPr>
              <a:t>Social Media, Bulletin, Email </a:t>
            </a:r>
          </a:p>
        </p:txBody>
      </p:sp>
      <p:sp>
        <p:nvSpPr>
          <p:cNvPr id="19" name="Title 1">
            <a:extLst>
              <a:ext uri="{FF2B5EF4-FFF2-40B4-BE49-F238E27FC236}">
                <a16:creationId xmlns:a16="http://schemas.microsoft.com/office/drawing/2014/main" id="{42D1FBD2-A5B5-501C-640D-7BB882D44801}"/>
              </a:ext>
            </a:extLst>
          </p:cNvPr>
          <p:cNvSpPr txBox="1">
            <a:spLocks/>
          </p:cNvSpPr>
          <p:nvPr/>
        </p:nvSpPr>
        <p:spPr>
          <a:xfrm>
            <a:off x="5145936" y="5177828"/>
            <a:ext cx="2150791" cy="577868"/>
          </a:xfrm>
          <a:prstGeom prst="rect">
            <a:avLst/>
          </a:prstGeom>
          <a:noFill/>
          <a:ln>
            <a:solidFill>
              <a:schemeClr val="accent4"/>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0070C0"/>
                </a:solidFill>
                <a:latin typeface="+mn-lt"/>
              </a:rPr>
              <a:t>#AAFM</a:t>
            </a:r>
          </a:p>
          <a:p>
            <a:pPr algn="ctr"/>
            <a:r>
              <a:rPr lang="en-US" sz="1600" dirty="0">
                <a:solidFill>
                  <a:srgbClr val="0070C0"/>
                </a:solidFill>
                <a:latin typeface="+mn-lt"/>
              </a:rPr>
              <a:t>#WalkingUnitedinChrist</a:t>
            </a:r>
          </a:p>
        </p:txBody>
      </p:sp>
      <p:pic>
        <p:nvPicPr>
          <p:cNvPr id="21" name="Picture 20" descr="A close-up of a card&#10;&#10;Description automatically generated">
            <a:extLst>
              <a:ext uri="{FF2B5EF4-FFF2-40B4-BE49-F238E27FC236}">
                <a16:creationId xmlns:a16="http://schemas.microsoft.com/office/drawing/2014/main" id="{4C9B3157-CF48-022A-FC55-A94A7E8486E2}"/>
              </a:ext>
            </a:extLst>
          </p:cNvPr>
          <p:cNvPicPr>
            <a:picLocks noChangeAspect="1"/>
          </p:cNvPicPr>
          <p:nvPr/>
        </p:nvPicPr>
        <p:blipFill>
          <a:blip r:embed="rId3"/>
          <a:stretch>
            <a:fillRect/>
          </a:stretch>
        </p:blipFill>
        <p:spPr>
          <a:xfrm>
            <a:off x="462143" y="1359290"/>
            <a:ext cx="3932942" cy="1474853"/>
          </a:xfrm>
          <a:prstGeom prst="rect">
            <a:avLst/>
          </a:prstGeom>
          <a:ln>
            <a:solidFill>
              <a:schemeClr val="accent4"/>
            </a:solidFill>
          </a:ln>
        </p:spPr>
      </p:pic>
      <p:pic>
        <p:nvPicPr>
          <p:cNvPr id="13" name="Picture 12">
            <a:extLst>
              <a:ext uri="{FF2B5EF4-FFF2-40B4-BE49-F238E27FC236}">
                <a16:creationId xmlns:a16="http://schemas.microsoft.com/office/drawing/2014/main" id="{6A4AC097-B68C-8F20-15AB-91A2647DC3DB}"/>
              </a:ext>
            </a:extLst>
          </p:cNvPr>
          <p:cNvPicPr>
            <a:picLocks noChangeAspect="1"/>
          </p:cNvPicPr>
          <p:nvPr/>
        </p:nvPicPr>
        <p:blipFill>
          <a:blip r:embed="rId4"/>
          <a:stretch>
            <a:fillRect/>
          </a:stretch>
        </p:blipFill>
        <p:spPr>
          <a:xfrm>
            <a:off x="3836685" y="4989139"/>
            <a:ext cx="909675" cy="909675"/>
          </a:xfrm>
          <a:prstGeom prst="rect">
            <a:avLst/>
          </a:prstGeom>
        </p:spPr>
      </p:pic>
      <p:pic>
        <p:nvPicPr>
          <p:cNvPr id="3" name="Picture 2">
            <a:extLst>
              <a:ext uri="{FF2B5EF4-FFF2-40B4-BE49-F238E27FC236}">
                <a16:creationId xmlns:a16="http://schemas.microsoft.com/office/drawing/2014/main" id="{BE142768-E5E0-524A-7CA6-753ED4C789E9}"/>
              </a:ext>
            </a:extLst>
          </p:cNvPr>
          <p:cNvPicPr>
            <a:picLocks noChangeAspect="1"/>
          </p:cNvPicPr>
          <p:nvPr/>
        </p:nvPicPr>
        <p:blipFill>
          <a:blip r:embed="rId5"/>
          <a:stretch>
            <a:fillRect/>
          </a:stretch>
        </p:blipFill>
        <p:spPr>
          <a:xfrm>
            <a:off x="8244479" y="1380491"/>
            <a:ext cx="3374542" cy="4360333"/>
          </a:xfrm>
          <a:prstGeom prst="rect">
            <a:avLst/>
          </a:prstGeom>
          <a:ln>
            <a:solidFill>
              <a:schemeClr val="accent1"/>
            </a:solidFill>
          </a:ln>
        </p:spPr>
      </p:pic>
      <p:pic>
        <p:nvPicPr>
          <p:cNvPr id="8" name="Picture 7">
            <a:extLst>
              <a:ext uri="{FF2B5EF4-FFF2-40B4-BE49-F238E27FC236}">
                <a16:creationId xmlns:a16="http://schemas.microsoft.com/office/drawing/2014/main" id="{DE451BCE-0884-D396-AA8C-9037813BB72C}"/>
              </a:ext>
            </a:extLst>
          </p:cNvPr>
          <p:cNvPicPr>
            <a:picLocks noChangeAspect="1"/>
          </p:cNvPicPr>
          <p:nvPr/>
        </p:nvPicPr>
        <p:blipFill>
          <a:blip r:embed="rId6"/>
          <a:stretch>
            <a:fillRect/>
          </a:stretch>
        </p:blipFill>
        <p:spPr>
          <a:xfrm>
            <a:off x="4801162" y="1971515"/>
            <a:ext cx="2840338" cy="2874043"/>
          </a:xfrm>
          <a:prstGeom prst="rect">
            <a:avLst/>
          </a:prstGeom>
          <a:ln>
            <a:solidFill>
              <a:schemeClr val="accent1"/>
            </a:solidFill>
          </a:ln>
        </p:spPr>
      </p:pic>
    </p:spTree>
    <p:extLst>
      <p:ext uri="{BB962C8B-B14F-4D97-AF65-F5344CB8AC3E}">
        <p14:creationId xmlns:p14="http://schemas.microsoft.com/office/powerpoint/2010/main" val="2492922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58F8-7CF2-DD49-9B24-F51FBBC7616E}"/>
              </a:ext>
            </a:extLst>
          </p:cNvPr>
          <p:cNvSpPr>
            <a:spLocks noGrp="1"/>
          </p:cNvSpPr>
          <p:nvPr>
            <p:ph type="title"/>
          </p:nvPr>
        </p:nvSpPr>
        <p:spPr>
          <a:xfrm>
            <a:off x="368808" y="3028183"/>
            <a:ext cx="5604232" cy="3204134"/>
          </a:xfrm>
        </p:spPr>
        <p:txBody>
          <a:bodyPr vert="horz" lIns="91440" tIns="45720" rIns="91440" bIns="45720" rtlCol="0" anchor="b">
            <a:noAutofit/>
          </a:bodyPr>
          <a:lstStyle/>
          <a:p>
            <a:pPr marL="0" marR="0">
              <a:spcAft>
                <a:spcPts val="800"/>
              </a:spcAft>
            </a:pPr>
            <a:r>
              <a:rPr lang="en-US" sz="1800" b="1" kern="1200" spc="600" dirty="0">
                <a:solidFill>
                  <a:srgbClr val="FF0000"/>
                </a:solidFill>
                <a:latin typeface="+mj-lt"/>
                <a:ea typeface="+mj-ea"/>
                <a:cs typeface="+mj-cs"/>
              </a:rPr>
              <a:t>IMPORTANT CONTACTS</a:t>
            </a:r>
            <a:br>
              <a:rPr lang="en-US" sz="1800" b="1" kern="1200" spc="600" dirty="0">
                <a:solidFill>
                  <a:schemeClr val="tx1"/>
                </a:solidFill>
                <a:latin typeface="+mj-lt"/>
                <a:ea typeface="+mj-ea"/>
                <a:cs typeface="+mj-cs"/>
              </a:rPr>
            </a:br>
            <a:br>
              <a:rPr lang="en-US" sz="1800" kern="1200" dirty="0">
                <a:solidFill>
                  <a:schemeClr val="tx1"/>
                </a:solidFill>
                <a:latin typeface="+mj-lt"/>
                <a:ea typeface="+mj-ea"/>
                <a:cs typeface="+mj-cs"/>
              </a:rPr>
            </a:br>
            <a:r>
              <a:rPr lang="en-US" sz="1800" kern="1200" dirty="0">
                <a:solidFill>
                  <a:schemeClr val="tx1"/>
                </a:solidFill>
                <a:effectLst/>
                <a:latin typeface="+mj-lt"/>
                <a:ea typeface="+mj-ea"/>
                <a:cs typeface="+mj-cs"/>
              </a:rPr>
              <a:t>Appeal inquiries and parish reports: </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appeal@archsa.org</a:t>
            </a:r>
            <a:r>
              <a:rPr lang="en-US" sz="1800" kern="1200" dirty="0">
                <a:solidFill>
                  <a:schemeClr val="tx1"/>
                </a:solidFill>
                <a:latin typeface="+mj-lt"/>
                <a:ea typeface="+mj-ea"/>
                <a:cs typeface="+mj-cs"/>
              </a:rPr>
              <a:t> or </a:t>
            </a:r>
            <a:r>
              <a:rPr lang="en-US" sz="1800" kern="1200" dirty="0">
                <a:solidFill>
                  <a:schemeClr val="tx1"/>
                </a:solidFill>
                <a:effectLst/>
                <a:latin typeface="+mj-lt"/>
                <a:ea typeface="+mj-ea"/>
                <a:cs typeface="+mj-cs"/>
              </a:rPr>
              <a:t>(210) 734-1910</a:t>
            </a:r>
            <a:br>
              <a:rPr lang="en-US" sz="1800" kern="1200" dirty="0">
                <a:solidFill>
                  <a:schemeClr val="tx1"/>
                </a:solidFill>
                <a:effectLst/>
                <a:latin typeface="+mj-lt"/>
                <a:ea typeface="+mj-ea"/>
                <a:cs typeface="+mj-cs"/>
              </a:rPr>
            </a:br>
            <a:br>
              <a:rPr lang="en-US" sz="1800" kern="1200" dirty="0">
                <a:solidFill>
                  <a:schemeClr val="tx1"/>
                </a:solidFill>
                <a:effectLst/>
                <a:latin typeface="+mj-lt"/>
                <a:ea typeface="+mj-ea"/>
                <a:cs typeface="+mj-cs"/>
              </a:rPr>
            </a:br>
            <a:r>
              <a:rPr lang="en-US" sz="1800" b="1" kern="1200" dirty="0">
                <a:solidFill>
                  <a:schemeClr val="tx1"/>
                </a:solidFill>
                <a:effectLst/>
                <a:latin typeface="+mj-lt"/>
                <a:ea typeface="+mj-ea"/>
                <a:cs typeface="+mj-cs"/>
              </a:rPr>
              <a:t>Director of Development</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Jennifer Rodriguez</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jennifer.rodriguez@archsa.org</a:t>
            </a:r>
            <a:br>
              <a:rPr lang="en-US" sz="1800" u="sng" kern="1200" dirty="0">
                <a:solidFill>
                  <a:schemeClr val="tx1"/>
                </a:solidFill>
                <a:latin typeface="+mj-lt"/>
                <a:ea typeface="+mj-ea"/>
                <a:cs typeface="+mj-cs"/>
              </a:rPr>
            </a:br>
            <a:br>
              <a:rPr lang="en-US" sz="1800" u="sng" kern="1200" dirty="0">
                <a:solidFill>
                  <a:schemeClr val="tx1"/>
                </a:solidFill>
                <a:latin typeface="+mj-lt"/>
                <a:ea typeface="+mj-ea"/>
                <a:cs typeface="+mj-cs"/>
              </a:rPr>
            </a:br>
            <a:r>
              <a:rPr lang="en-US" sz="1800" b="1" kern="1200" dirty="0">
                <a:solidFill>
                  <a:schemeClr val="tx1"/>
                </a:solidFill>
                <a:latin typeface="+mj-lt"/>
                <a:ea typeface="+mj-ea"/>
                <a:cs typeface="+mj-cs"/>
              </a:rPr>
              <a:t>Associate Director of Development</a:t>
            </a:r>
            <a:br>
              <a:rPr lang="en-US" sz="1800" kern="1200" dirty="0">
                <a:solidFill>
                  <a:schemeClr val="tx1"/>
                </a:solidFill>
                <a:latin typeface="+mj-lt"/>
                <a:ea typeface="+mj-ea"/>
                <a:cs typeface="+mj-cs"/>
              </a:rPr>
            </a:br>
            <a:r>
              <a:rPr lang="en-US" sz="1800" kern="1200" dirty="0">
                <a:solidFill>
                  <a:schemeClr val="tx1"/>
                </a:solidFill>
                <a:latin typeface="+mj-lt"/>
                <a:ea typeface="+mj-ea"/>
                <a:cs typeface="+mj-cs"/>
              </a:rPr>
              <a:t>ZZ Branch</a:t>
            </a:r>
            <a:br>
              <a:rPr lang="en-US" sz="1800" kern="1200" dirty="0">
                <a:solidFill>
                  <a:schemeClr val="tx1"/>
                </a:solidFill>
                <a:latin typeface="+mj-lt"/>
                <a:ea typeface="+mj-ea"/>
                <a:cs typeface="+mj-cs"/>
              </a:rPr>
            </a:br>
            <a:r>
              <a:rPr lang="en-US" sz="1800" kern="1200" dirty="0">
                <a:solidFill>
                  <a:schemeClr val="tx1"/>
                </a:solidFill>
                <a:latin typeface="+mj-lt"/>
                <a:ea typeface="+mj-ea"/>
                <a:cs typeface="+mj-cs"/>
              </a:rPr>
              <a:t>zita.branch@archsa.org</a:t>
            </a:r>
          </a:p>
        </p:txBody>
      </p:sp>
      <p:sp>
        <p:nvSpPr>
          <p:cNvPr id="10" name="TextBox 9">
            <a:extLst>
              <a:ext uri="{FF2B5EF4-FFF2-40B4-BE49-F238E27FC236}">
                <a16:creationId xmlns:a16="http://schemas.microsoft.com/office/drawing/2014/main" id="{DF0EB952-4C69-4CF0-A285-9671BB707651}"/>
              </a:ext>
            </a:extLst>
          </p:cNvPr>
          <p:cNvSpPr txBox="1"/>
          <p:nvPr/>
        </p:nvSpPr>
        <p:spPr>
          <a:xfrm>
            <a:off x="835890" y="366222"/>
            <a:ext cx="10520220" cy="1208141"/>
          </a:xfrm>
          <a:prstGeom prst="rect">
            <a:avLst/>
          </a:prstGeom>
        </p:spPr>
        <p:txBody>
          <a:bodyPr vert="horz" lIns="91440" tIns="45720" rIns="91440" bIns="45720" rtlCol="0">
            <a:noAutofit/>
          </a:bodyPr>
          <a:lstStyle/>
          <a:p>
            <a:pPr algn="ctr" defTabSz="914400">
              <a:lnSpc>
                <a:spcPct val="90000"/>
              </a:lnSpc>
              <a:spcBef>
                <a:spcPts val="1000"/>
              </a:spcBef>
              <a:spcAft>
                <a:spcPts val="800"/>
              </a:spcAft>
            </a:pPr>
            <a:r>
              <a:rPr lang="en-US" sz="3600" b="1" kern="1200" spc="300" dirty="0">
                <a:solidFill>
                  <a:srgbClr val="0070C0"/>
                </a:solidFill>
                <a:latin typeface="+mn-lt"/>
                <a:ea typeface="+mn-ea"/>
                <a:cs typeface="+mn-cs"/>
              </a:rPr>
              <a:t>OFFICE  OF STEWARDSHIP AND DEVELOPMENT</a:t>
            </a:r>
          </a:p>
          <a:p>
            <a:pPr algn="ctr" defTabSz="914400">
              <a:lnSpc>
                <a:spcPct val="90000"/>
              </a:lnSpc>
              <a:spcBef>
                <a:spcPts val="1000"/>
              </a:spcBef>
              <a:spcAft>
                <a:spcPts val="800"/>
              </a:spcAft>
            </a:pPr>
            <a:r>
              <a:rPr lang="en-US" sz="3200" b="1" kern="1200" spc="300" dirty="0">
                <a:solidFill>
                  <a:srgbClr val="FF0000"/>
                </a:solidFill>
                <a:latin typeface="+mn-lt"/>
                <a:ea typeface="+mn-ea"/>
                <a:cs typeface="+mn-cs"/>
              </a:rPr>
              <a:t>We are here to help you!</a:t>
            </a:r>
          </a:p>
        </p:txBody>
      </p:sp>
      <p:pic>
        <p:nvPicPr>
          <p:cNvPr id="2050" name="Picture 2" descr="Helpline. | Odisha Police">
            <a:extLst>
              <a:ext uri="{FF2B5EF4-FFF2-40B4-BE49-F238E27FC236}">
                <a16:creationId xmlns:a16="http://schemas.microsoft.com/office/drawing/2014/main" id="{6E0B4518-8CAB-7879-12C1-6936D54BB5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73040" y="2903019"/>
            <a:ext cx="5727192" cy="38353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F6890DA-ADFB-BC6B-EA81-47D63A3C4481}"/>
              </a:ext>
            </a:extLst>
          </p:cNvPr>
          <p:cNvSpPr txBox="1"/>
          <p:nvPr/>
        </p:nvSpPr>
        <p:spPr>
          <a:xfrm>
            <a:off x="477980" y="1725998"/>
            <a:ext cx="10990120" cy="707886"/>
          </a:xfrm>
          <a:prstGeom prst="rect">
            <a:avLst/>
          </a:prstGeom>
          <a:noFill/>
        </p:spPr>
        <p:txBody>
          <a:bodyPr wrap="square" rtlCol="0">
            <a:spAutoFit/>
          </a:bodyPr>
          <a:lstStyle/>
          <a:p>
            <a:pPr algn="ctr"/>
            <a:r>
              <a:rPr lang="en-US" sz="2000" dirty="0"/>
              <a:t>Have questions?  Need additional Materials?  </a:t>
            </a:r>
          </a:p>
          <a:p>
            <a:pPr algn="ctr"/>
            <a:r>
              <a:rPr lang="en-US" sz="2000" dirty="0"/>
              <a:t>Need customized graphics or help with communications?</a:t>
            </a:r>
          </a:p>
        </p:txBody>
      </p:sp>
    </p:spTree>
    <p:extLst>
      <p:ext uri="{BB962C8B-B14F-4D97-AF65-F5344CB8AC3E}">
        <p14:creationId xmlns:p14="http://schemas.microsoft.com/office/powerpoint/2010/main" val="376151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1A5BB-353E-2945-ACFC-6184D585960B}"/>
              </a:ext>
            </a:extLst>
          </p:cNvPr>
          <p:cNvSpPr>
            <a:spLocks noGrp="1"/>
          </p:cNvSpPr>
          <p:nvPr>
            <p:ph type="title"/>
          </p:nvPr>
        </p:nvSpPr>
        <p:spPr>
          <a:xfrm>
            <a:off x="424779" y="-410626"/>
            <a:ext cx="5154730" cy="2226726"/>
          </a:xfrm>
        </p:spPr>
        <p:txBody>
          <a:bodyPr anchor="b">
            <a:normAutofit/>
          </a:bodyPr>
          <a:lstStyle/>
          <a:p>
            <a:pPr>
              <a:lnSpc>
                <a:spcPct val="100000"/>
              </a:lnSpc>
            </a:pPr>
            <a:r>
              <a:rPr lang="en-US" sz="5400" b="1" i="1" dirty="0">
                <a:solidFill>
                  <a:srgbClr val="0070C0"/>
                </a:solidFill>
                <a:latin typeface="+mn-lt"/>
              </a:rPr>
              <a:t>PRAYER</a:t>
            </a:r>
            <a:br>
              <a:rPr lang="en-US" sz="4200" b="1" dirty="0">
                <a:solidFill>
                  <a:srgbClr val="0070C0"/>
                </a:solidFill>
                <a:latin typeface="+mn-lt"/>
              </a:rPr>
            </a:br>
            <a:r>
              <a:rPr lang="en-US" sz="3600" b="1" dirty="0">
                <a:solidFill>
                  <a:srgbClr val="0070C0"/>
                </a:solidFill>
                <a:latin typeface="+mn-lt"/>
              </a:rPr>
              <a:t>For a Successful Appeal</a:t>
            </a:r>
            <a:endParaRPr lang="en-US" sz="4200" dirty="0">
              <a:solidFill>
                <a:srgbClr val="0070C0"/>
              </a:solidFill>
              <a:latin typeface="+mn-lt"/>
            </a:endParaRPr>
          </a:p>
        </p:txBody>
      </p:sp>
      <p:pic>
        <p:nvPicPr>
          <p:cNvPr id="6" name="Picture 5" descr="A person in a white robe and glasses&#10;&#10;Description automatically generated">
            <a:extLst>
              <a:ext uri="{FF2B5EF4-FFF2-40B4-BE49-F238E27FC236}">
                <a16:creationId xmlns:a16="http://schemas.microsoft.com/office/drawing/2014/main" id="{55FF8782-6134-18A9-D952-04F783BA00A9}"/>
              </a:ext>
            </a:extLst>
          </p:cNvPr>
          <p:cNvPicPr>
            <a:picLocks noChangeAspect="1"/>
          </p:cNvPicPr>
          <p:nvPr/>
        </p:nvPicPr>
        <p:blipFill rotWithShape="1">
          <a:blip r:embed="rId2"/>
          <a:srcRect l="9659" t="-1201" r="23388" b="1200"/>
          <a:stretch/>
        </p:blipFill>
        <p:spPr>
          <a:xfrm>
            <a:off x="5221936" y="-83312"/>
            <a:ext cx="6878775" cy="694130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C506ED61-3C4C-2390-63D6-386874DDBC03}"/>
              </a:ext>
            </a:extLst>
          </p:cNvPr>
          <p:cNvSpPr txBox="1"/>
          <p:nvPr/>
        </p:nvSpPr>
        <p:spPr>
          <a:xfrm>
            <a:off x="424778" y="1939305"/>
            <a:ext cx="4464721" cy="4893647"/>
          </a:xfrm>
          <a:prstGeom prst="rect">
            <a:avLst/>
          </a:prstGeom>
          <a:noFill/>
        </p:spPr>
        <p:txBody>
          <a:bodyPr wrap="square" rtlCol="0">
            <a:spAutoFit/>
          </a:bodyPr>
          <a:lstStyle/>
          <a:p>
            <a:pPr marL="0" indent="0">
              <a:buNone/>
            </a:pPr>
            <a:r>
              <a:rPr lang="en-US" dirty="0"/>
              <a:t>More Numerous than the stars in the sky are your blessings, O Good and Gracious God.</a:t>
            </a:r>
          </a:p>
          <a:p>
            <a:pPr marL="0" indent="0">
              <a:buNone/>
            </a:pPr>
            <a:endParaRPr lang="en-US" sz="1050" dirty="0"/>
          </a:p>
          <a:p>
            <a:pPr marL="0" indent="0">
              <a:buNone/>
            </a:pPr>
            <a:r>
              <a:rPr lang="en-US" dirty="0"/>
              <a:t>You have called us to walk with you by caring for others with our words and actions.</a:t>
            </a:r>
          </a:p>
          <a:p>
            <a:pPr marL="0" indent="0">
              <a:buNone/>
            </a:pPr>
            <a:endParaRPr lang="en-US" sz="1050" dirty="0"/>
          </a:p>
          <a:p>
            <a:pPr marL="0" indent="0">
              <a:buNone/>
            </a:pPr>
            <a:r>
              <a:rPr lang="en-US" dirty="0"/>
              <a:t>Strengthen our faith and open our hearts so that we may assist our brothers and sisters who walk alongside us.</a:t>
            </a:r>
          </a:p>
          <a:p>
            <a:pPr marL="0" indent="0">
              <a:buNone/>
            </a:pPr>
            <a:endParaRPr lang="en-US" sz="1050" dirty="0"/>
          </a:p>
          <a:p>
            <a:pPr marL="0" indent="0">
              <a:buNone/>
            </a:pPr>
            <a:r>
              <a:rPr lang="en-US" dirty="0"/>
              <a:t>Help us to comprehend the difference we can make, the love we can share and the lives we can bring to You.</a:t>
            </a:r>
          </a:p>
          <a:p>
            <a:pPr marL="0" indent="0">
              <a:buNone/>
            </a:pPr>
            <a:endParaRPr lang="en-US" sz="1050" dirty="0"/>
          </a:p>
          <a:p>
            <a:pPr marL="0" indent="0">
              <a:buNone/>
            </a:pPr>
            <a:r>
              <a:rPr lang="en-US" dirty="0"/>
              <a:t>We pray that your grace, O Lord, will lead us to be your loving heart and hands.</a:t>
            </a:r>
          </a:p>
          <a:p>
            <a:pPr marL="0" indent="0">
              <a:buNone/>
            </a:pPr>
            <a:endParaRPr lang="en-US" dirty="0"/>
          </a:p>
          <a:p>
            <a:pPr marL="0" indent="0">
              <a:buNone/>
            </a:pPr>
            <a:r>
              <a:rPr lang="en-US" i="1" dirty="0"/>
              <a:t>Amen.</a:t>
            </a:r>
          </a:p>
          <a:p>
            <a:endParaRPr lang="en-US" dirty="0"/>
          </a:p>
        </p:txBody>
      </p:sp>
    </p:spTree>
    <p:extLst>
      <p:ext uri="{BB962C8B-B14F-4D97-AF65-F5344CB8AC3E}">
        <p14:creationId xmlns:p14="http://schemas.microsoft.com/office/powerpoint/2010/main" val="1269793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estion mark on green pastel background">
            <a:extLst>
              <a:ext uri="{FF2B5EF4-FFF2-40B4-BE49-F238E27FC236}">
                <a16:creationId xmlns:a16="http://schemas.microsoft.com/office/drawing/2014/main" id="{310D6725-7C5E-AF8D-5C82-0B727DF50D7E}"/>
              </a:ext>
            </a:extLst>
          </p:cNvPr>
          <p:cNvPicPr>
            <a:picLocks noChangeAspect="1"/>
          </p:cNvPicPr>
          <p:nvPr/>
        </p:nvPicPr>
        <p:blipFill>
          <a:blip r:embed="rId2"/>
          <a:stretch>
            <a:fillRect/>
          </a:stretch>
        </p:blipFill>
        <p:spPr>
          <a:xfrm>
            <a:off x="0" y="0"/>
            <a:ext cx="14071251" cy="6858000"/>
          </a:xfrm>
          <a:prstGeom prst="rect">
            <a:avLst/>
          </a:prstGeom>
        </p:spPr>
      </p:pic>
      <p:sp>
        <p:nvSpPr>
          <p:cNvPr id="5" name="Title 4">
            <a:extLst>
              <a:ext uri="{FF2B5EF4-FFF2-40B4-BE49-F238E27FC236}">
                <a16:creationId xmlns:a16="http://schemas.microsoft.com/office/drawing/2014/main" id="{B9ECE2A7-8297-437E-984A-E7B1F8EAC780}"/>
              </a:ext>
            </a:extLst>
          </p:cNvPr>
          <p:cNvSpPr>
            <a:spLocks noGrp="1"/>
          </p:cNvSpPr>
          <p:nvPr>
            <p:ph type="ctrTitle"/>
          </p:nvPr>
        </p:nvSpPr>
        <p:spPr>
          <a:xfrm>
            <a:off x="740449" y="4809126"/>
            <a:ext cx="9792707" cy="1679489"/>
          </a:xfrm>
        </p:spPr>
        <p:txBody>
          <a:bodyPr vert="horz" lIns="91440" tIns="45720" rIns="91440" bIns="45720" rtlCol="0" anchor="b">
            <a:normAutofit fontScale="90000"/>
          </a:bodyPr>
          <a:lstStyle/>
          <a:p>
            <a:pPr algn="l"/>
            <a:br>
              <a:rPr lang="en-US" sz="1200" kern="1200" dirty="0">
                <a:solidFill>
                  <a:schemeClr val="tx1"/>
                </a:solidFill>
                <a:latin typeface="+mj-lt"/>
                <a:ea typeface="+mj-ea"/>
                <a:cs typeface="+mj-cs"/>
              </a:rPr>
            </a:br>
            <a:br>
              <a:rPr lang="en-US" sz="3600" kern="1200" dirty="0">
                <a:solidFill>
                  <a:schemeClr val="tx1"/>
                </a:solidFill>
                <a:latin typeface="+mj-lt"/>
                <a:ea typeface="+mj-ea"/>
                <a:cs typeface="+mj-cs"/>
              </a:rPr>
            </a:br>
            <a:r>
              <a:rPr lang="en-US" sz="3100" b="1" kern="1200" dirty="0">
                <a:solidFill>
                  <a:schemeClr val="tx1"/>
                </a:solidFill>
              </a:rPr>
              <a:t>1) What is the Archbishop’s Appeal for Ministries?</a:t>
            </a:r>
            <a:br>
              <a:rPr lang="en-US" sz="3100" b="1" kern="1200" dirty="0">
                <a:solidFill>
                  <a:schemeClr val="tx1"/>
                </a:solidFill>
              </a:rPr>
            </a:br>
            <a:br>
              <a:rPr lang="en-US" sz="3100" b="1" kern="1200" dirty="0">
                <a:solidFill>
                  <a:schemeClr val="tx1"/>
                </a:solidFill>
              </a:rPr>
            </a:br>
            <a:r>
              <a:rPr lang="en-US" sz="3100" b="1" kern="1200" dirty="0">
                <a:solidFill>
                  <a:schemeClr val="tx1"/>
                </a:solidFill>
              </a:rPr>
              <a:t>2) What programs are supported by the Appeal?</a:t>
            </a:r>
            <a:br>
              <a:rPr lang="en-US" sz="3100" b="1" kern="1200" dirty="0">
                <a:solidFill>
                  <a:schemeClr val="tx1"/>
                </a:solidFill>
              </a:rPr>
            </a:br>
            <a:br>
              <a:rPr lang="en-US" sz="3100" b="1" kern="1200" dirty="0">
                <a:solidFill>
                  <a:schemeClr val="tx1"/>
                </a:solidFill>
              </a:rPr>
            </a:br>
            <a:r>
              <a:rPr lang="en-US" sz="3100" b="1" kern="1200" dirty="0">
                <a:solidFill>
                  <a:schemeClr val="tx1"/>
                </a:solidFill>
              </a:rPr>
              <a:t>3) </a:t>
            </a:r>
            <a:r>
              <a:rPr lang="en-US" sz="3100" b="1" dirty="0"/>
              <a:t>Who decided our parish goal?</a:t>
            </a:r>
            <a:br>
              <a:rPr lang="en-US" sz="3100" b="1" dirty="0"/>
            </a:br>
            <a:br>
              <a:rPr lang="en-US" sz="3100" b="1" dirty="0"/>
            </a:br>
            <a:r>
              <a:rPr lang="en-US" sz="3100" b="1" dirty="0"/>
              <a:t>4) Why give outside my parish?</a:t>
            </a:r>
            <a:br>
              <a:rPr lang="en-US" sz="3600" kern="1200" dirty="0">
                <a:solidFill>
                  <a:schemeClr val="tx1"/>
                </a:solidFill>
                <a:latin typeface="+mj-lt"/>
                <a:ea typeface="+mj-ea"/>
                <a:cs typeface="+mj-cs"/>
              </a:rPr>
            </a:br>
            <a:br>
              <a:rPr lang="en-US" sz="1100"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kern="1200" dirty="0">
                <a:solidFill>
                  <a:schemeClr val="tx1"/>
                </a:solidFill>
                <a:latin typeface="+mj-lt"/>
                <a:ea typeface="+mj-ea"/>
                <a:cs typeface="+mj-cs"/>
              </a:rPr>
            </a:br>
            <a:endParaRPr lang="en-US" sz="1200" kern="1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D2BC6E7D-9B28-7E96-7270-D0CCB01628B4}"/>
              </a:ext>
            </a:extLst>
          </p:cNvPr>
          <p:cNvSpPr txBox="1"/>
          <p:nvPr/>
        </p:nvSpPr>
        <p:spPr>
          <a:xfrm>
            <a:off x="-1569208" y="553713"/>
            <a:ext cx="11167532" cy="1699568"/>
          </a:xfrm>
          <a:prstGeom prst="rect">
            <a:avLst/>
          </a:prstGeom>
          <a:noFill/>
        </p:spPr>
        <p:txBody>
          <a:bodyPr wrap="square">
            <a:spAutoFit/>
          </a:bodyPr>
          <a:lstStyle/>
          <a:p>
            <a:pPr algn="ctr" defTabSz="516636">
              <a:spcAft>
                <a:spcPts val="600"/>
              </a:spcAft>
            </a:pPr>
            <a:r>
              <a:rPr lang="en-US" sz="4972" b="1" spc="678" dirty="0">
                <a:solidFill>
                  <a:schemeClr val="accent1"/>
                </a:solidFill>
              </a:rPr>
              <a:t>QUESTIONS YOU </a:t>
            </a:r>
          </a:p>
          <a:p>
            <a:pPr algn="ctr" defTabSz="516636">
              <a:spcAft>
                <a:spcPts val="600"/>
              </a:spcAft>
            </a:pPr>
            <a:r>
              <a:rPr lang="en-US" sz="4972" b="1" spc="678" dirty="0">
                <a:solidFill>
                  <a:schemeClr val="accent1"/>
                </a:solidFill>
              </a:rPr>
              <a:t>MIGHT ENCOUNTER</a:t>
            </a:r>
            <a:endParaRPr lang="en-US" sz="4400" dirty="0">
              <a:solidFill>
                <a:schemeClr val="accent1"/>
              </a:solidFill>
            </a:endParaRPr>
          </a:p>
        </p:txBody>
      </p:sp>
    </p:spTree>
    <p:extLst>
      <p:ext uri="{BB962C8B-B14F-4D97-AF65-F5344CB8AC3E}">
        <p14:creationId xmlns:p14="http://schemas.microsoft.com/office/powerpoint/2010/main" val="64238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B36A4CA-3A08-9421-1616-57542B4972B5}"/>
              </a:ext>
            </a:extLst>
          </p:cNvPr>
          <p:cNvSpPr>
            <a:spLocks noGrp="1"/>
          </p:cNvSpPr>
          <p:nvPr>
            <p:ph type="title"/>
          </p:nvPr>
        </p:nvSpPr>
        <p:spPr>
          <a:xfrm>
            <a:off x="586740" y="-49696"/>
            <a:ext cx="11018520" cy="1434415"/>
          </a:xfrm>
        </p:spPr>
        <p:txBody>
          <a:bodyPr vert="horz" lIns="91440" tIns="45720" rIns="91440" bIns="45720" rtlCol="0" anchor="b">
            <a:normAutofit/>
          </a:bodyPr>
          <a:lstStyle/>
          <a:p>
            <a:r>
              <a:rPr lang="en-US" sz="5400" b="1" dirty="0">
                <a:solidFill>
                  <a:srgbClr val="0070C0"/>
                </a:solidFill>
              </a:rPr>
              <a:t>See all that WE can do!</a:t>
            </a:r>
          </a:p>
        </p:txBody>
      </p:sp>
      <p:sp>
        <p:nvSpPr>
          <p:cNvPr id="9" name="TextBox 8">
            <a:extLst>
              <a:ext uri="{FF2B5EF4-FFF2-40B4-BE49-F238E27FC236}">
                <a16:creationId xmlns:a16="http://schemas.microsoft.com/office/drawing/2014/main" id="{DE2883CA-00F3-E427-5CB7-2D2D4F342ECB}"/>
              </a:ext>
            </a:extLst>
          </p:cNvPr>
          <p:cNvSpPr txBox="1"/>
          <p:nvPr/>
        </p:nvSpPr>
        <p:spPr>
          <a:xfrm>
            <a:off x="498602" y="1754909"/>
            <a:ext cx="6713552" cy="4996873"/>
          </a:xfrm>
          <a:prstGeom prst="rect">
            <a:avLst/>
          </a:prstGeom>
        </p:spPr>
        <p:txBody>
          <a:bodyPr vert="horz" lIns="91440" tIns="45720" rIns="91440" bIns="45720" rtlCol="0" anchor="t">
            <a:normAutofit fontScale="32500" lnSpcReduction="20000"/>
          </a:bodyPr>
          <a:lstStyle/>
          <a:p>
            <a:pPr marL="342900" indent="-342900">
              <a:buFont typeface="Symbol" panose="05050102010706020507" pitchFamily="18" charset="2"/>
              <a:buChar char=""/>
            </a:pPr>
            <a:r>
              <a:rPr lang="en-US" sz="4300" dirty="0">
                <a:ea typeface="Times New Roman" panose="02020603050405020304" pitchFamily="18" charset="0"/>
              </a:rPr>
              <a:t>The Archbishop’s Appeal for Ministries is a way that we, as one Catholic community, come together to provide the necessary ministries to those who would not otherwise receive those services.</a:t>
            </a:r>
          </a:p>
          <a:p>
            <a:endParaRPr lang="en-US" sz="43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4300" dirty="0">
                <a:effectLst/>
                <a:ea typeface="Times New Roman" panose="02020603050405020304" pitchFamily="18" charset="0"/>
              </a:rPr>
              <a:t>Every gift is an act of discipleship and helps sustain the ongoing ministries of the Catholic Church in our archdiocese.  From feeding the hungry, clothing the naked, visiting the sick and incarcerated to providing Catholic education and formation of our future priests and deacons.</a:t>
            </a:r>
            <a:endParaRPr lang="en-US" sz="4300" dirty="0">
              <a:effectLst/>
              <a:ea typeface="Calibri" panose="020F0502020204030204" pitchFamily="34" charset="0"/>
            </a:endParaRPr>
          </a:p>
          <a:p>
            <a:pPr marL="0" marR="0">
              <a:spcBef>
                <a:spcPts val="0"/>
              </a:spcBef>
              <a:spcAft>
                <a:spcPts val="0"/>
              </a:spcAft>
            </a:pPr>
            <a:r>
              <a:rPr lang="en-US" sz="4300" dirty="0">
                <a:effectLst/>
                <a:ea typeface="Calibri" panose="020F0502020204030204" pitchFamily="34" charset="0"/>
              </a:rPr>
              <a:t> </a:t>
            </a:r>
            <a:endParaRPr lang="en-US" sz="4300" dirty="0">
              <a:highlight>
                <a:srgbClr val="FFFF00"/>
              </a:highlight>
            </a:endParaRPr>
          </a:p>
          <a:p>
            <a:pPr marL="342900" indent="-342900">
              <a:buFont typeface="Symbol" panose="05050102010706020507" pitchFamily="18" charset="2"/>
              <a:buChar char=""/>
            </a:pPr>
            <a:r>
              <a:rPr lang="en-US" sz="4300" dirty="0">
                <a:ea typeface="Times New Roman" panose="02020603050405020304" pitchFamily="18" charset="0"/>
              </a:rPr>
              <a:t>Collaboration is our key to success!</a:t>
            </a:r>
          </a:p>
          <a:p>
            <a:pPr marL="342900" indent="-342900">
              <a:buFont typeface="Symbol" panose="05050102010706020507" pitchFamily="18" charset="2"/>
              <a:buChar char=""/>
            </a:pPr>
            <a:endParaRPr lang="en-US" sz="4300" dirty="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4300" dirty="0"/>
              <a:t>Working together, the Archbishop’s Appeal for Ministries brings hope, love, and measurable differences to our Catholic Community.</a:t>
            </a:r>
          </a:p>
          <a:p>
            <a:pPr marL="342900" marR="0" lvl="0" indent="-342900">
              <a:spcBef>
                <a:spcPts val="0"/>
              </a:spcBef>
              <a:spcAft>
                <a:spcPts val="0"/>
              </a:spcAft>
              <a:buFont typeface="Symbol" panose="05050102010706020507" pitchFamily="18" charset="2"/>
              <a:buChar char=""/>
            </a:pPr>
            <a:endParaRPr lang="en-US" sz="4300" dirty="0"/>
          </a:p>
          <a:p>
            <a:pPr marL="342900" marR="0" lvl="0" indent="-342900">
              <a:spcBef>
                <a:spcPts val="0"/>
              </a:spcBef>
              <a:spcAft>
                <a:spcPts val="0"/>
              </a:spcAft>
              <a:buFont typeface="Symbol" panose="05050102010706020507" pitchFamily="18" charset="2"/>
              <a:buChar char=""/>
            </a:pPr>
            <a:r>
              <a:rPr lang="en-US" sz="4300" dirty="0"/>
              <a:t>We want to make it as easy as possible for you to have a successful appeal at the parish level.  We will offer you a detailed timeline, customized materials, and turn-key instructions so that, as appeal coordinator, you will feel energized and not overwhelmed.</a:t>
            </a:r>
          </a:p>
          <a:p>
            <a:pPr indent="-228600" defTabSz="914400">
              <a:lnSpc>
                <a:spcPct val="90000"/>
              </a:lnSpc>
              <a:spcAft>
                <a:spcPts val="600"/>
              </a:spcAft>
              <a:buFont typeface="Arial" panose="020B0604020202020204" pitchFamily="34" charset="0"/>
              <a:buChar char="•"/>
            </a:pPr>
            <a:endParaRPr lang="en-US" sz="4300" dirty="0"/>
          </a:p>
          <a:p>
            <a:pPr marL="342900" marR="0" lvl="0" indent="-342900">
              <a:spcBef>
                <a:spcPts val="0"/>
              </a:spcBef>
              <a:spcAft>
                <a:spcPts val="0"/>
              </a:spcAft>
              <a:buFont typeface="Symbol" panose="05050102010706020507" pitchFamily="18" charset="2"/>
              <a:buChar char=""/>
            </a:pPr>
            <a:r>
              <a:rPr lang="en-US" sz="4300" dirty="0"/>
              <a:t>All parish goals are customized by an industry standard projection based on your church’s annual offertory. </a:t>
            </a:r>
          </a:p>
          <a:p>
            <a:pPr marL="342900" marR="0" lvl="0" indent="-342900">
              <a:spcBef>
                <a:spcPts val="0"/>
              </a:spcBef>
              <a:spcAft>
                <a:spcPts val="0"/>
              </a:spcAft>
              <a:buFont typeface="Symbol" panose="05050102010706020507" pitchFamily="18" charset="2"/>
              <a:buChar char=""/>
            </a:pPr>
            <a:endParaRPr lang="en-US" sz="4300" dirty="0">
              <a:ea typeface="Times New Roman" panose="02020603050405020304" pitchFamily="18" charset="0"/>
            </a:endParaRPr>
          </a:p>
          <a:p>
            <a:pPr marL="457200" marR="0">
              <a:spcBef>
                <a:spcPts val="0"/>
              </a:spcBef>
              <a:spcAft>
                <a:spcPts val="0"/>
              </a:spcAft>
            </a:pPr>
            <a:r>
              <a:rPr lang="en-US" sz="4300" dirty="0">
                <a:ea typeface="Calibri" panose="020F0502020204030204" pitchFamily="34" charset="0"/>
              </a:rPr>
              <a:t> </a:t>
            </a:r>
          </a:p>
          <a:p>
            <a:pPr marL="342900" marR="0" lvl="0" indent="-342900">
              <a:spcBef>
                <a:spcPts val="0"/>
              </a:spcBef>
              <a:spcAft>
                <a:spcPts val="0"/>
              </a:spcAft>
              <a:buFont typeface="Symbol" panose="05050102010706020507" pitchFamily="18" charset="2"/>
              <a:buChar char=""/>
            </a:pPr>
            <a:r>
              <a:rPr lang="en-US" sz="4300" dirty="0">
                <a:ea typeface="Times New Roman" panose="02020603050405020304" pitchFamily="18" charset="0"/>
              </a:rPr>
              <a:t>It is not an obligation, but an opportunity to grow in our Catholic identity and to strengthen our community.</a:t>
            </a:r>
            <a:endParaRPr lang="en-US" sz="4300" dirty="0">
              <a:ea typeface="Calibri" panose="020F0502020204030204" pitchFamily="34" charset="0"/>
            </a:endParaRPr>
          </a:p>
          <a:p>
            <a:pPr indent="-228600" defTabSz="914400">
              <a:lnSpc>
                <a:spcPct val="90000"/>
              </a:lnSpc>
              <a:spcAft>
                <a:spcPts val="600"/>
              </a:spcAft>
              <a:buFont typeface="Arial" panose="020B0604020202020204" pitchFamily="34" charset="0"/>
              <a:buChar char="•"/>
            </a:pPr>
            <a:endParaRPr lang="en-US" sz="1700" dirty="0"/>
          </a:p>
        </p:txBody>
      </p:sp>
      <p:pic>
        <p:nvPicPr>
          <p:cNvPr id="1026" name="Picture 2" descr="Asking for Help Doesn't Have to Be Hard. Here Are 5 Ways to Make It Easy |  Inc.com">
            <a:extLst>
              <a:ext uri="{FF2B5EF4-FFF2-40B4-BE49-F238E27FC236}">
                <a16:creationId xmlns:a16="http://schemas.microsoft.com/office/drawing/2014/main" id="{47994C96-CDEE-8483-5429-0C2F1BFC26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02" r="25883" b="2"/>
          <a:stretch/>
        </p:blipFill>
        <p:spPr bwMode="auto">
          <a:xfrm>
            <a:off x="7675658" y="1911493"/>
            <a:ext cx="3941064" cy="427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663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32C7451-920D-2DAC-8B54-3D7C56D89E20}"/>
              </a:ext>
            </a:extLst>
          </p:cNvPr>
          <p:cNvSpPr>
            <a:spLocks noGrp="1"/>
          </p:cNvSpPr>
          <p:nvPr>
            <p:ph type="title"/>
          </p:nvPr>
        </p:nvSpPr>
        <p:spPr>
          <a:xfrm>
            <a:off x="-143932" y="5104930"/>
            <a:ext cx="7738532" cy="1434415"/>
          </a:xfrm>
        </p:spPr>
        <p:txBody>
          <a:bodyPr vert="horz" lIns="91440" tIns="45720" rIns="91440" bIns="45720" rtlCol="0" anchor="b">
            <a:noAutofit/>
          </a:bodyPr>
          <a:lstStyle/>
          <a:p>
            <a:pPr algn="ctr"/>
            <a:r>
              <a:rPr lang="en-US" sz="4000" dirty="0">
                <a:solidFill>
                  <a:srgbClr val="0070C0"/>
                </a:solidFill>
              </a:rPr>
              <a:t>2024 Goal: $5 Million</a:t>
            </a:r>
            <a:br>
              <a:rPr lang="en-US" sz="4000" dirty="0">
                <a:solidFill>
                  <a:srgbClr val="0070C0"/>
                </a:solidFill>
              </a:rPr>
            </a:br>
            <a:r>
              <a:rPr lang="en-US" sz="4000" b="1" i="1" dirty="0">
                <a:solidFill>
                  <a:srgbClr val="0070C0"/>
                </a:solidFill>
              </a:rPr>
              <a:t>We are 80% of the way there!</a:t>
            </a:r>
          </a:p>
        </p:txBody>
      </p:sp>
      <p:pic>
        <p:nvPicPr>
          <p:cNvPr id="6" name="Picture 5">
            <a:extLst>
              <a:ext uri="{FF2B5EF4-FFF2-40B4-BE49-F238E27FC236}">
                <a16:creationId xmlns:a16="http://schemas.microsoft.com/office/drawing/2014/main" id="{BDA0E8FF-9F8E-84F5-08A7-C684B5B42326}"/>
              </a:ext>
            </a:extLst>
          </p:cNvPr>
          <p:cNvPicPr>
            <a:picLocks noChangeAspect="1"/>
          </p:cNvPicPr>
          <p:nvPr/>
        </p:nvPicPr>
        <p:blipFill rotWithShape="1">
          <a:blip r:embed="rId2"/>
          <a:srcRect t="4665"/>
          <a:stretch/>
        </p:blipFill>
        <p:spPr>
          <a:xfrm>
            <a:off x="7690095" y="498764"/>
            <a:ext cx="4016765" cy="6040581"/>
          </a:xfrm>
          <a:prstGeom prst="rect">
            <a:avLst/>
          </a:prstGeom>
          <a:ln>
            <a:solidFill>
              <a:schemeClr val="accent1"/>
            </a:solidFill>
          </a:ln>
        </p:spPr>
      </p:pic>
      <p:sp>
        <p:nvSpPr>
          <p:cNvPr id="7" name="Title 1">
            <a:extLst>
              <a:ext uri="{FF2B5EF4-FFF2-40B4-BE49-F238E27FC236}">
                <a16:creationId xmlns:a16="http://schemas.microsoft.com/office/drawing/2014/main" id="{2142BF55-A0A3-85EF-3B2F-9E5B59CF48D1}"/>
              </a:ext>
            </a:extLst>
          </p:cNvPr>
          <p:cNvSpPr txBox="1">
            <a:spLocks/>
          </p:cNvSpPr>
          <p:nvPr/>
        </p:nvSpPr>
        <p:spPr>
          <a:xfrm>
            <a:off x="366606" y="-121244"/>
            <a:ext cx="11018520" cy="143441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0070C0"/>
                </a:solidFill>
              </a:rPr>
              <a:t>Where does it all Go?</a:t>
            </a:r>
          </a:p>
        </p:txBody>
      </p:sp>
      <p:sp>
        <p:nvSpPr>
          <p:cNvPr id="9" name="TextBox 8">
            <a:extLst>
              <a:ext uri="{FF2B5EF4-FFF2-40B4-BE49-F238E27FC236}">
                <a16:creationId xmlns:a16="http://schemas.microsoft.com/office/drawing/2014/main" id="{FF0DECB9-34A2-CC62-1EFA-313BD3BFAB94}"/>
              </a:ext>
            </a:extLst>
          </p:cNvPr>
          <p:cNvSpPr txBox="1"/>
          <p:nvPr/>
        </p:nvSpPr>
        <p:spPr>
          <a:xfrm>
            <a:off x="485140" y="1536174"/>
            <a:ext cx="6384289" cy="3631763"/>
          </a:xfrm>
          <a:prstGeom prst="rect">
            <a:avLst/>
          </a:prstGeom>
          <a:noFill/>
        </p:spPr>
        <p:txBody>
          <a:bodyPr wrap="square">
            <a:spAutoFit/>
          </a:bodyPr>
          <a:lstStyle/>
          <a:p>
            <a:r>
              <a:rPr lang="en-US" sz="2000" dirty="0">
                <a:ea typeface="Times New Roman" panose="02020603050405020304" pitchFamily="18" charset="0"/>
              </a:rPr>
              <a:t>The money that is raised in the Archbishop’s Annual Appeal for Ministries goes to FIVE different areas of our Catholic Community:</a:t>
            </a:r>
          </a:p>
          <a:p>
            <a:endParaRPr lang="en-US" dirty="0">
              <a:ea typeface="Times New Roman" panose="02020603050405020304" pitchFamily="18" charset="0"/>
            </a:endParaRPr>
          </a:p>
          <a:p>
            <a:pPr marL="742950" lvl="1" indent="-285750">
              <a:buFont typeface="Arial" panose="020B0604020202020204" pitchFamily="34" charset="0"/>
              <a:buChar char="•"/>
            </a:pPr>
            <a:r>
              <a:rPr lang="en-US" sz="1600" dirty="0">
                <a:ea typeface="Times New Roman" panose="02020603050405020304" pitchFamily="18" charset="0"/>
              </a:rPr>
              <a:t>Parish Life and Faith Formation</a:t>
            </a:r>
          </a:p>
          <a:p>
            <a:pPr marL="285750" indent="-285750">
              <a:buFont typeface="Arial" panose="020B0604020202020204" pitchFamily="34" charset="0"/>
              <a:buChar char="•"/>
            </a:pPr>
            <a:endParaRPr lang="en-US" sz="1600" dirty="0">
              <a:ea typeface="Times New Roman" panose="02020603050405020304" pitchFamily="18" charset="0"/>
            </a:endParaRPr>
          </a:p>
          <a:p>
            <a:pPr marL="742950" lvl="1" indent="-285750">
              <a:buFont typeface="Arial" panose="020B0604020202020204" pitchFamily="34" charset="0"/>
              <a:buChar char="•"/>
            </a:pPr>
            <a:r>
              <a:rPr lang="en-US" sz="1600" dirty="0">
                <a:ea typeface="Times New Roman" panose="02020603050405020304" pitchFamily="18" charset="0"/>
              </a:rPr>
              <a:t>Faith Based Education</a:t>
            </a:r>
          </a:p>
          <a:p>
            <a:pPr marL="285750" indent="-285750">
              <a:buFont typeface="Arial" panose="020B0604020202020204" pitchFamily="34" charset="0"/>
              <a:buChar char="•"/>
            </a:pPr>
            <a:endParaRPr lang="en-US" sz="1600" dirty="0">
              <a:ea typeface="Times New Roman" panose="02020603050405020304" pitchFamily="18" charset="0"/>
            </a:endParaRPr>
          </a:p>
          <a:p>
            <a:pPr marL="742950" lvl="1" indent="-285750">
              <a:buFont typeface="Arial" panose="020B0604020202020204" pitchFamily="34" charset="0"/>
              <a:buChar char="•"/>
            </a:pPr>
            <a:r>
              <a:rPr lang="en-US" sz="1600" dirty="0">
                <a:ea typeface="Times New Roman" panose="02020603050405020304" pitchFamily="18" charset="0"/>
              </a:rPr>
              <a:t>Evangelization through Media</a:t>
            </a:r>
          </a:p>
          <a:p>
            <a:pPr marL="285750" indent="-285750">
              <a:buFont typeface="Arial" panose="020B0604020202020204" pitchFamily="34" charset="0"/>
              <a:buChar char="•"/>
            </a:pPr>
            <a:endParaRPr lang="en-US" sz="1600" dirty="0">
              <a:ea typeface="Times New Roman" panose="02020603050405020304" pitchFamily="18" charset="0"/>
            </a:endParaRPr>
          </a:p>
          <a:p>
            <a:pPr marL="742950" lvl="1" indent="-285750">
              <a:buFont typeface="Arial" panose="020B0604020202020204" pitchFamily="34" charset="0"/>
              <a:buChar char="•"/>
            </a:pPr>
            <a:r>
              <a:rPr lang="en-US" sz="1600" dirty="0">
                <a:ea typeface="Times New Roman" panose="02020603050405020304" pitchFamily="18" charset="0"/>
              </a:rPr>
              <a:t>Selfless Service to Those in Need</a:t>
            </a:r>
          </a:p>
          <a:p>
            <a:pPr marL="285750" indent="-285750">
              <a:buFont typeface="Arial" panose="020B0604020202020204" pitchFamily="34" charset="0"/>
              <a:buChar char="•"/>
            </a:pPr>
            <a:endParaRPr lang="en-US" sz="1600" dirty="0">
              <a:ea typeface="Times New Roman" panose="02020603050405020304" pitchFamily="18" charset="0"/>
            </a:endParaRPr>
          </a:p>
          <a:p>
            <a:pPr marL="742950" lvl="1" indent="-285750">
              <a:buFont typeface="Arial" panose="020B0604020202020204" pitchFamily="34" charset="0"/>
              <a:buChar char="•"/>
            </a:pPr>
            <a:r>
              <a:rPr lang="en-US" sz="1600" dirty="0">
                <a:ea typeface="Times New Roman" panose="02020603050405020304" pitchFamily="18" charset="0"/>
              </a:rPr>
              <a:t>Accompaniment of our Shepherds</a:t>
            </a:r>
          </a:p>
        </p:txBody>
      </p:sp>
    </p:spTree>
    <p:extLst>
      <p:ext uri="{BB962C8B-B14F-4D97-AF65-F5344CB8AC3E}">
        <p14:creationId xmlns:p14="http://schemas.microsoft.com/office/powerpoint/2010/main" val="871015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lendar">
            <a:extLst>
              <a:ext uri="{FF2B5EF4-FFF2-40B4-BE49-F238E27FC236}">
                <a16:creationId xmlns:a16="http://schemas.microsoft.com/office/drawing/2014/main" id="{73BDBD73-FC60-7660-D185-87B90F271DF9}"/>
              </a:ext>
            </a:extLst>
          </p:cNvPr>
          <p:cNvPicPr>
            <a:picLocks noChangeAspect="1"/>
          </p:cNvPicPr>
          <p:nvPr/>
        </p:nvPicPr>
        <p:blipFill rotWithShape="1">
          <a:blip r:embed="rId3">
            <a:duotone>
              <a:schemeClr val="accent4">
                <a:shade val="45000"/>
                <a:satMod val="135000"/>
              </a:schemeClr>
              <a:prstClr val="white"/>
            </a:duotone>
          </a:blip>
          <a:srcRect l="25641" r="21700" b="-2"/>
          <a:stretch/>
        </p:blipFill>
        <p:spPr>
          <a:xfrm>
            <a:off x="0" y="-2"/>
            <a:ext cx="4000500" cy="685800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itle 1">
            <a:extLst>
              <a:ext uri="{FF2B5EF4-FFF2-40B4-BE49-F238E27FC236}">
                <a16:creationId xmlns:a16="http://schemas.microsoft.com/office/drawing/2014/main" id="{376B2ADD-7323-45AE-BD5C-04659184EBD1}"/>
              </a:ext>
            </a:extLst>
          </p:cNvPr>
          <p:cNvSpPr>
            <a:spLocks noGrp="1"/>
          </p:cNvSpPr>
          <p:nvPr>
            <p:ph type="title"/>
          </p:nvPr>
        </p:nvSpPr>
        <p:spPr>
          <a:xfrm>
            <a:off x="4239950" y="228598"/>
            <a:ext cx="7647250" cy="1559301"/>
          </a:xfrm>
        </p:spPr>
        <p:txBody>
          <a:bodyPr vert="horz" lIns="91440" tIns="45720" rIns="91440" bIns="45720" rtlCol="0">
            <a:normAutofit fontScale="90000"/>
          </a:bodyPr>
          <a:lstStyle/>
          <a:p>
            <a:r>
              <a:rPr lang="en-US" sz="4000" b="1" dirty="0">
                <a:solidFill>
                  <a:srgbClr val="0070C0"/>
                </a:solidFill>
              </a:rPr>
              <a:t>SEPTEMBER 21-22, 2024</a:t>
            </a:r>
            <a:br>
              <a:rPr lang="en-US" sz="4000" b="1" dirty="0">
                <a:solidFill>
                  <a:srgbClr val="0070C0"/>
                </a:solidFill>
              </a:rPr>
            </a:br>
            <a:r>
              <a:rPr lang="en-US" sz="4000" b="1" dirty="0">
                <a:solidFill>
                  <a:srgbClr val="0070C0"/>
                </a:solidFill>
              </a:rPr>
              <a:t>IN-PEW WEEKEND</a:t>
            </a:r>
            <a:br>
              <a:rPr lang="en-US" sz="4000" b="1" dirty="0">
                <a:solidFill>
                  <a:srgbClr val="0070C0"/>
                </a:solidFill>
              </a:rPr>
            </a:br>
            <a:endParaRPr lang="en-US" sz="4000" b="1" dirty="0">
              <a:solidFill>
                <a:srgbClr val="0070C0"/>
              </a:solidFill>
            </a:endParaRPr>
          </a:p>
        </p:txBody>
      </p:sp>
      <p:sp>
        <p:nvSpPr>
          <p:cNvPr id="13" name="TextBox 12">
            <a:extLst>
              <a:ext uri="{FF2B5EF4-FFF2-40B4-BE49-F238E27FC236}">
                <a16:creationId xmlns:a16="http://schemas.microsoft.com/office/drawing/2014/main" id="{24A30AA5-55DC-F6EC-1CBC-E9CD8918C1DE}"/>
              </a:ext>
            </a:extLst>
          </p:cNvPr>
          <p:cNvSpPr txBox="1"/>
          <p:nvPr/>
        </p:nvSpPr>
        <p:spPr>
          <a:xfrm>
            <a:off x="4299217" y="1404034"/>
            <a:ext cx="7137400" cy="7571303"/>
          </a:xfrm>
          <a:prstGeom prst="rect">
            <a:avLst/>
          </a:prstGeom>
          <a:noFill/>
        </p:spPr>
        <p:txBody>
          <a:bodyPr wrap="square" rtlCol="0">
            <a:spAutoFit/>
          </a:bodyPr>
          <a:lstStyle/>
          <a:p>
            <a:pPr marL="285750" indent="-285750">
              <a:spcBef>
                <a:spcPts val="0"/>
              </a:spcBef>
              <a:buFont typeface="Arial" panose="020B0604020202020204" pitchFamily="34" charset="0"/>
              <a:buChar char="•"/>
            </a:pPr>
            <a:r>
              <a:rPr lang="en-US" b="1" dirty="0"/>
              <a:t>A letter from the Archdiocese will go out September 9 highlighting some key ministries that are supported by the appeal.</a:t>
            </a:r>
          </a:p>
          <a:p>
            <a:pPr>
              <a:spcBef>
                <a:spcPts val="0"/>
              </a:spcBef>
            </a:pPr>
            <a:endParaRPr lang="en-US" b="1" dirty="0"/>
          </a:p>
          <a:p>
            <a:pPr marL="285750" indent="-285750">
              <a:spcBef>
                <a:spcPts val="0"/>
              </a:spcBef>
              <a:buFont typeface="Arial" panose="020B0604020202020204" pitchFamily="34" charset="0"/>
              <a:buChar char="•"/>
            </a:pPr>
            <a:r>
              <a:rPr lang="en-US" b="1" dirty="0"/>
              <a:t>Hold your In-Pew Weekend September 21-22.</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r>
              <a:rPr lang="en-US" b="1" dirty="0"/>
              <a:t>Start Promoting the In-Pew Weekend 2-3 weeks beforehand.</a:t>
            </a:r>
          </a:p>
          <a:p>
            <a:pPr>
              <a:spcBef>
                <a:spcPts val="0"/>
              </a:spcBef>
            </a:pPr>
            <a:r>
              <a:rPr lang="en-US" b="1" dirty="0"/>
              <a:t>	</a:t>
            </a:r>
            <a:r>
              <a:rPr lang="en-US" i="1" dirty="0"/>
              <a:t>Social Media, Bulletin, Email, Posters, etc.</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r>
              <a:rPr lang="en-US" b="1" dirty="0"/>
              <a:t>Put all materials in the pews and other areas prior to the weekend.</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r>
              <a:rPr lang="en-US" b="1" dirty="0"/>
              <a:t>Have the homilist on September 21-22 speak about Stewardship and the Appeal.</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r>
              <a:rPr lang="en-US" b="1" dirty="0"/>
              <a:t>Encourage parishioners to give to the appeal.</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r>
              <a:rPr lang="en-US" b="1" dirty="0"/>
              <a:t>Include the Appeal in your Prayers of the Faithful and Verbal Mass Announcements for the duration of the campaign.</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0" indent="0">
              <a:spcBef>
                <a:spcPts val="0"/>
              </a:spcBef>
              <a:buNone/>
            </a:pPr>
            <a:endParaRPr lang="en-US" b="1" dirty="0"/>
          </a:p>
          <a:p>
            <a:pPr marL="0" indent="0">
              <a:spcBef>
                <a:spcPts val="0"/>
              </a:spcBef>
              <a:buNone/>
            </a:pPr>
            <a:endParaRPr lang="en-US" b="1" dirty="0"/>
          </a:p>
          <a:p>
            <a:pPr marL="0" indent="0">
              <a:spcBef>
                <a:spcPts val="0"/>
              </a:spcBef>
              <a:buNone/>
            </a:pPr>
            <a:endParaRPr lang="en-US" b="1" dirty="0"/>
          </a:p>
          <a:p>
            <a:pPr marL="0" indent="0">
              <a:spcBef>
                <a:spcPts val="0"/>
              </a:spcBef>
              <a:buNone/>
            </a:pPr>
            <a:endParaRPr lang="en-US" b="1" dirty="0"/>
          </a:p>
          <a:p>
            <a:pPr marL="0" indent="0">
              <a:spcBef>
                <a:spcPts val="0"/>
              </a:spcBef>
              <a:buNone/>
            </a:pPr>
            <a:endParaRPr lang="en-US" b="1" dirty="0"/>
          </a:p>
          <a:p>
            <a:pPr marL="0" indent="0">
              <a:spcBef>
                <a:spcPts val="0"/>
              </a:spcBef>
              <a:buNone/>
            </a:pPr>
            <a:endParaRPr lang="en-US" b="1" dirty="0"/>
          </a:p>
          <a:p>
            <a:pPr marL="0" indent="0">
              <a:spcBef>
                <a:spcPts val="0"/>
              </a:spcBef>
              <a:buNone/>
            </a:pPr>
            <a:r>
              <a:rPr lang="en-US" b="1" dirty="0"/>
              <a:t> </a:t>
            </a:r>
            <a:endParaRPr lang="en-US" sz="1800" dirty="0"/>
          </a:p>
          <a:p>
            <a:endParaRPr lang="en-US" dirty="0"/>
          </a:p>
        </p:txBody>
      </p:sp>
    </p:spTree>
    <p:extLst>
      <p:ext uri="{BB962C8B-B14F-4D97-AF65-F5344CB8AC3E}">
        <p14:creationId xmlns:p14="http://schemas.microsoft.com/office/powerpoint/2010/main" val="623330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5B652A-6FC4-9DC1-F941-42DE7A0B163B}"/>
              </a:ext>
            </a:extLst>
          </p:cNvPr>
          <p:cNvSpPr>
            <a:spLocks noGrp="1"/>
          </p:cNvSpPr>
          <p:nvPr>
            <p:ph type="title"/>
          </p:nvPr>
        </p:nvSpPr>
        <p:spPr>
          <a:xfrm>
            <a:off x="622300" y="297221"/>
            <a:ext cx="10947399" cy="1597228"/>
          </a:xfrm>
        </p:spPr>
        <p:txBody>
          <a:bodyPr vert="horz" lIns="91440" tIns="45720" rIns="91440" bIns="45720" rtlCol="0" anchor="ctr">
            <a:normAutofit fontScale="90000"/>
          </a:bodyPr>
          <a:lstStyle/>
          <a:p>
            <a:pPr marL="0" marR="0">
              <a:spcAft>
                <a:spcPts val="800"/>
              </a:spcAft>
            </a:pPr>
            <a:r>
              <a:rPr lang="en-US" sz="6000" kern="1200" dirty="0">
                <a:solidFill>
                  <a:srgbClr val="0070C0"/>
                </a:solidFill>
                <a:effectLst/>
                <a:latin typeface="+mn-lt"/>
                <a:ea typeface="+mj-ea"/>
                <a:cs typeface="+mj-cs"/>
              </a:rPr>
              <a:t>In Pew Collection &amp; Lockbox Process</a:t>
            </a:r>
          </a:p>
        </p:txBody>
      </p:sp>
      <p:pic>
        <p:nvPicPr>
          <p:cNvPr id="7" name="Graphic 6" descr="Money Envelope">
            <a:extLst>
              <a:ext uri="{FF2B5EF4-FFF2-40B4-BE49-F238E27FC236}">
                <a16:creationId xmlns:a16="http://schemas.microsoft.com/office/drawing/2014/main" id="{1DD9142C-E876-E2DC-FD2A-DB4583F88E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520" y="1846907"/>
            <a:ext cx="4526525" cy="4526525"/>
          </a:xfrm>
          <a:prstGeom prst="rect">
            <a:avLst/>
          </a:prstGeom>
        </p:spPr>
      </p:pic>
      <p:sp>
        <p:nvSpPr>
          <p:cNvPr id="6" name="TextBox 5">
            <a:extLst>
              <a:ext uri="{FF2B5EF4-FFF2-40B4-BE49-F238E27FC236}">
                <a16:creationId xmlns:a16="http://schemas.microsoft.com/office/drawing/2014/main" id="{D1308385-E586-7AC2-5326-3BE73D565D6D}"/>
              </a:ext>
            </a:extLst>
          </p:cNvPr>
          <p:cNvSpPr txBox="1"/>
          <p:nvPr/>
        </p:nvSpPr>
        <p:spPr>
          <a:xfrm>
            <a:off x="3648548" y="1987251"/>
            <a:ext cx="7747888" cy="3739225"/>
          </a:xfrm>
          <a:prstGeom prst="rect">
            <a:avLst/>
          </a:prstGeom>
        </p:spPr>
        <p:txBody>
          <a:bodyPr vert="horz" lIns="91440" tIns="45720" rIns="91440" bIns="45720" rtlCol="0" anchor="t">
            <a:normAutofit fontScale="70000" lnSpcReduction="20000"/>
          </a:bodyPr>
          <a:lstStyle/>
          <a:p>
            <a:pPr marR="0" lvl="0" defTabSz="914400">
              <a:lnSpc>
                <a:spcPct val="90000"/>
              </a:lnSpc>
              <a:spcBef>
                <a:spcPts val="0"/>
              </a:spcBef>
              <a:spcAft>
                <a:spcPts val="0"/>
              </a:spcAft>
            </a:pPr>
            <a:r>
              <a:rPr lang="en-US" sz="1900" b="1" dirty="0">
                <a:effectLst/>
              </a:rPr>
              <a:t>1. </a:t>
            </a:r>
            <a:r>
              <a:rPr lang="en-US" sz="2100" b="1" dirty="0">
                <a:effectLst/>
              </a:rPr>
              <a:t>After Each In- Pew Weekend</a:t>
            </a:r>
          </a:p>
          <a:p>
            <a:pPr marL="742950" marR="0" lvl="1" indent="-228600" defTabSz="914400">
              <a:lnSpc>
                <a:spcPct val="90000"/>
              </a:lnSpc>
              <a:spcBef>
                <a:spcPts val="0"/>
              </a:spcBef>
              <a:spcAft>
                <a:spcPts val="0"/>
              </a:spcAft>
              <a:buFont typeface="Arial" panose="020B0604020202020204" pitchFamily="34" charset="0"/>
              <a:buChar char="•"/>
            </a:pPr>
            <a:r>
              <a:rPr lang="en-US" dirty="0">
                <a:effectLst/>
              </a:rPr>
              <a:t>Keep all AAFM envelopes and donations </a:t>
            </a:r>
            <a:r>
              <a:rPr lang="en-US" u="sng" dirty="0">
                <a:effectLst/>
              </a:rPr>
              <a:t>separate</a:t>
            </a:r>
            <a:r>
              <a:rPr lang="en-US" dirty="0">
                <a:effectLst/>
              </a:rPr>
              <a:t> from your Sunday offertory.</a:t>
            </a:r>
          </a:p>
          <a:p>
            <a:pPr marL="514350" marR="0" lvl="1" defTabSz="914400">
              <a:lnSpc>
                <a:spcPct val="90000"/>
              </a:lnSpc>
              <a:spcBef>
                <a:spcPts val="0"/>
              </a:spcBef>
              <a:spcAft>
                <a:spcPts val="0"/>
              </a:spcAft>
            </a:pPr>
            <a:endParaRPr lang="en-US" sz="1300" dirty="0">
              <a:effectLst/>
            </a:endParaRPr>
          </a:p>
          <a:p>
            <a:pPr marL="742950" marR="0" lvl="1" indent="-228600" defTabSz="914400">
              <a:lnSpc>
                <a:spcPct val="90000"/>
              </a:lnSpc>
              <a:spcBef>
                <a:spcPts val="0"/>
              </a:spcBef>
              <a:spcAft>
                <a:spcPts val="0"/>
              </a:spcAft>
              <a:buFont typeface="Arial" panose="020B0604020202020204" pitchFamily="34" charset="0"/>
              <a:buChar char="•"/>
            </a:pPr>
            <a:r>
              <a:rPr lang="en-US" b="1" dirty="0">
                <a:effectLst/>
              </a:rPr>
              <a:t>DO NOT </a:t>
            </a:r>
            <a:r>
              <a:rPr lang="en-US" dirty="0">
                <a:effectLst/>
              </a:rPr>
              <a:t>open, remove, or separate checks and cash from the in-pew envelopes.</a:t>
            </a:r>
          </a:p>
          <a:p>
            <a:pPr marL="1200150" marR="0" lvl="2" indent="-285750" defTabSz="914400">
              <a:lnSpc>
                <a:spcPct val="90000"/>
              </a:lnSpc>
              <a:spcBef>
                <a:spcPts val="0"/>
              </a:spcBef>
              <a:spcAft>
                <a:spcPts val="0"/>
              </a:spcAft>
              <a:buFont typeface="Wingdings" panose="05000000000000000000" pitchFamily="2" charset="2"/>
              <a:buChar char="ü"/>
            </a:pPr>
            <a:r>
              <a:rPr lang="en-US" sz="1500" dirty="0">
                <a:effectLst/>
              </a:rPr>
              <a:t>Count the envelopes and write the total on the transmittal form.</a:t>
            </a:r>
          </a:p>
          <a:p>
            <a:pPr marL="1200150" marR="0" lvl="2" indent="-285750" defTabSz="914400">
              <a:lnSpc>
                <a:spcPct val="90000"/>
              </a:lnSpc>
              <a:spcBef>
                <a:spcPts val="0"/>
              </a:spcBef>
              <a:spcAft>
                <a:spcPts val="0"/>
              </a:spcAft>
              <a:buFont typeface="Wingdings" panose="05000000000000000000" pitchFamily="2" charset="2"/>
              <a:buChar char="ü"/>
            </a:pPr>
            <a:endParaRPr lang="en-US" sz="1300" dirty="0">
              <a:effectLst/>
            </a:endParaRPr>
          </a:p>
          <a:p>
            <a:pPr marL="742950" marR="0" lvl="1" indent="-228600" defTabSz="914400">
              <a:lnSpc>
                <a:spcPct val="90000"/>
              </a:lnSpc>
              <a:spcBef>
                <a:spcPts val="0"/>
              </a:spcBef>
              <a:spcAft>
                <a:spcPts val="0"/>
              </a:spcAft>
              <a:buFont typeface="Arial" panose="020B0604020202020204" pitchFamily="34" charset="0"/>
              <a:buChar char="•"/>
            </a:pPr>
            <a:r>
              <a:rPr lang="en-US" dirty="0">
                <a:effectLst/>
              </a:rPr>
              <a:t>Count and total all loose cash</a:t>
            </a:r>
            <a:r>
              <a:rPr lang="en-US" sz="1600" dirty="0">
                <a:effectLst/>
              </a:rPr>
              <a:t>.</a:t>
            </a:r>
          </a:p>
          <a:p>
            <a:pPr marL="1200150" marR="0" lvl="2" indent="-285750" defTabSz="914400">
              <a:lnSpc>
                <a:spcPct val="90000"/>
              </a:lnSpc>
              <a:spcBef>
                <a:spcPts val="0"/>
              </a:spcBef>
              <a:spcAft>
                <a:spcPts val="0"/>
              </a:spcAft>
              <a:buFont typeface="Wingdings" panose="05000000000000000000" pitchFamily="2" charset="2"/>
              <a:buChar char="ü"/>
            </a:pPr>
            <a:r>
              <a:rPr lang="en-US" sz="1500" dirty="0">
                <a:effectLst/>
              </a:rPr>
              <a:t>Deposit the total cash to your parish account.</a:t>
            </a:r>
          </a:p>
          <a:p>
            <a:pPr marL="1200150" marR="0" lvl="2" indent="-285750" defTabSz="914400">
              <a:lnSpc>
                <a:spcPct val="90000"/>
              </a:lnSpc>
              <a:spcBef>
                <a:spcPts val="0"/>
              </a:spcBef>
              <a:spcAft>
                <a:spcPts val="0"/>
              </a:spcAft>
              <a:buFont typeface="Wingdings" panose="05000000000000000000" pitchFamily="2" charset="2"/>
              <a:buChar char="ü"/>
            </a:pPr>
            <a:r>
              <a:rPr lang="en-US" sz="1500" dirty="0">
                <a:effectLst/>
              </a:rPr>
              <a:t>Write a check in the total amount to Archbishop’s Appeal for Ministries</a:t>
            </a:r>
          </a:p>
          <a:p>
            <a:pPr marL="1200150" marR="0" lvl="2" indent="-285750" defTabSz="914400">
              <a:lnSpc>
                <a:spcPct val="90000"/>
              </a:lnSpc>
              <a:spcBef>
                <a:spcPts val="0"/>
              </a:spcBef>
              <a:spcAft>
                <a:spcPts val="0"/>
              </a:spcAft>
              <a:buFont typeface="Wingdings" panose="05000000000000000000" pitchFamily="2" charset="2"/>
              <a:buChar char="ü"/>
            </a:pPr>
            <a:r>
              <a:rPr lang="en-US" sz="1500" dirty="0">
                <a:effectLst/>
              </a:rPr>
              <a:t>List this amount as “anonymous cash” on the transmittal form.</a:t>
            </a:r>
          </a:p>
          <a:p>
            <a:pPr marL="1200150" marR="0" lvl="2" indent="-285750" defTabSz="914400">
              <a:lnSpc>
                <a:spcPct val="90000"/>
              </a:lnSpc>
              <a:spcBef>
                <a:spcPts val="0"/>
              </a:spcBef>
              <a:spcAft>
                <a:spcPts val="0"/>
              </a:spcAft>
              <a:buFont typeface="Wingdings" panose="05000000000000000000" pitchFamily="2" charset="2"/>
              <a:buChar char="ü"/>
            </a:pPr>
            <a:endParaRPr lang="en-US" sz="1300" dirty="0">
              <a:effectLst/>
            </a:endParaRPr>
          </a:p>
          <a:p>
            <a:pPr marL="742950" marR="0" lvl="1" indent="-228600" defTabSz="914400">
              <a:lnSpc>
                <a:spcPct val="90000"/>
              </a:lnSpc>
              <a:spcBef>
                <a:spcPts val="0"/>
              </a:spcBef>
              <a:spcAft>
                <a:spcPts val="0"/>
              </a:spcAft>
              <a:buFont typeface="Arial" panose="020B0604020202020204" pitchFamily="34" charset="0"/>
              <a:buChar char="•"/>
            </a:pPr>
            <a:r>
              <a:rPr lang="en-US" dirty="0">
                <a:effectLst/>
              </a:rPr>
              <a:t>Include all envelopes, checks, and parish “anonymous cash” check with the transmittal </a:t>
            </a:r>
          </a:p>
          <a:p>
            <a:pPr marL="514350" marR="0" lvl="1" defTabSz="914400">
              <a:lnSpc>
                <a:spcPct val="90000"/>
              </a:lnSpc>
              <a:spcBef>
                <a:spcPts val="0"/>
              </a:spcBef>
              <a:spcAft>
                <a:spcPts val="0"/>
              </a:spcAft>
            </a:pPr>
            <a:r>
              <a:rPr lang="en-US" dirty="0">
                <a:effectLst/>
              </a:rPr>
              <a:t>      form in the provided pre-printed LCI Tyvek envelope.</a:t>
            </a:r>
          </a:p>
          <a:p>
            <a:pPr marL="742950" marR="0" lvl="1" indent="-228600" defTabSz="914400">
              <a:lnSpc>
                <a:spcPct val="90000"/>
              </a:lnSpc>
              <a:spcBef>
                <a:spcPts val="0"/>
              </a:spcBef>
              <a:spcAft>
                <a:spcPts val="0"/>
              </a:spcAft>
              <a:buFont typeface="Arial" panose="020B0604020202020204" pitchFamily="34" charset="0"/>
              <a:buChar char="•"/>
            </a:pPr>
            <a:endParaRPr lang="en-US" sz="1300" dirty="0">
              <a:effectLst/>
            </a:endParaRPr>
          </a:p>
          <a:p>
            <a:pPr marL="742950" marR="0" lvl="1" indent="-228600" defTabSz="914400">
              <a:lnSpc>
                <a:spcPct val="90000"/>
              </a:lnSpc>
              <a:spcBef>
                <a:spcPts val="0"/>
              </a:spcBef>
              <a:spcAft>
                <a:spcPts val="800"/>
              </a:spcAft>
              <a:buFont typeface="Arial" panose="020B0604020202020204" pitchFamily="34" charset="0"/>
              <a:buChar char="•"/>
            </a:pPr>
            <a:r>
              <a:rPr lang="en-US" dirty="0">
                <a:effectLst/>
              </a:rPr>
              <a:t>Mail LCI Tyvek envelope to:</a:t>
            </a:r>
          </a:p>
          <a:p>
            <a:pPr marL="228600" marR="0" lvl="1" defTabSz="914400">
              <a:lnSpc>
                <a:spcPct val="120000"/>
              </a:lnSpc>
              <a:spcBef>
                <a:spcPts val="0"/>
              </a:spcBef>
            </a:pPr>
            <a:r>
              <a:rPr lang="en-US" sz="1400" dirty="0"/>
              <a:t>			</a:t>
            </a:r>
            <a:r>
              <a:rPr lang="en-US" i="1" dirty="0">
                <a:solidFill>
                  <a:srgbClr val="0070C0"/>
                </a:solidFill>
                <a:effectLst/>
              </a:rPr>
              <a:t>Archdiocese of San Antonio </a:t>
            </a:r>
          </a:p>
          <a:p>
            <a:pPr marL="1600200" marR="0" defTabSz="914400">
              <a:lnSpc>
                <a:spcPct val="120000"/>
              </a:lnSpc>
              <a:spcBef>
                <a:spcPts val="0"/>
              </a:spcBef>
            </a:pPr>
            <a:r>
              <a:rPr lang="en-US" i="1" dirty="0">
                <a:solidFill>
                  <a:srgbClr val="0070C0"/>
                </a:solidFill>
              </a:rPr>
              <a:t>		A</a:t>
            </a:r>
            <a:r>
              <a:rPr lang="en-US" i="1" dirty="0">
                <a:solidFill>
                  <a:srgbClr val="0070C0"/>
                </a:solidFill>
                <a:effectLst/>
              </a:rPr>
              <a:t>rchbishop’s Appeal for Ministries</a:t>
            </a:r>
          </a:p>
          <a:p>
            <a:pPr marL="1600200" marR="0" defTabSz="914400">
              <a:lnSpc>
                <a:spcPct val="120000"/>
              </a:lnSpc>
              <a:spcBef>
                <a:spcPts val="0"/>
              </a:spcBef>
            </a:pPr>
            <a:r>
              <a:rPr lang="en-US" i="1" dirty="0">
                <a:solidFill>
                  <a:srgbClr val="0070C0"/>
                </a:solidFill>
              </a:rPr>
              <a:t>		P</a:t>
            </a:r>
            <a:r>
              <a:rPr lang="en-US" i="1" dirty="0">
                <a:solidFill>
                  <a:srgbClr val="0070C0"/>
                </a:solidFill>
                <a:effectLst/>
              </a:rPr>
              <a:t>O Box 7374</a:t>
            </a:r>
          </a:p>
          <a:p>
            <a:pPr marL="1600200" marR="0" defTabSz="914400">
              <a:lnSpc>
                <a:spcPct val="120000"/>
              </a:lnSpc>
              <a:spcBef>
                <a:spcPts val="0"/>
              </a:spcBef>
            </a:pPr>
            <a:r>
              <a:rPr lang="en-US" i="1" dirty="0">
                <a:solidFill>
                  <a:srgbClr val="0070C0"/>
                </a:solidFill>
                <a:effectLst/>
              </a:rPr>
              <a:t>		Kensington, CT 06037-7374</a:t>
            </a:r>
          </a:p>
          <a:p>
            <a:pPr marL="1828800" marR="0" indent="-228600" defTabSz="914400">
              <a:lnSpc>
                <a:spcPct val="90000"/>
              </a:lnSpc>
              <a:spcBef>
                <a:spcPts val="0"/>
              </a:spcBef>
              <a:spcAft>
                <a:spcPts val="600"/>
              </a:spcAft>
              <a:buFont typeface="Arial" panose="020B0604020202020204" pitchFamily="34" charset="0"/>
              <a:buChar char="•"/>
            </a:pPr>
            <a:endParaRPr lang="en-US" sz="1400" i="1" dirty="0">
              <a:effectLst/>
            </a:endParaRPr>
          </a:p>
          <a:p>
            <a:pPr marR="0" lvl="0" defTabSz="914400">
              <a:lnSpc>
                <a:spcPct val="90000"/>
              </a:lnSpc>
              <a:spcBef>
                <a:spcPts val="0"/>
              </a:spcBef>
              <a:spcAft>
                <a:spcPts val="0"/>
              </a:spcAft>
            </a:pPr>
            <a:r>
              <a:rPr lang="en-US" sz="1900" b="1" dirty="0">
                <a:effectLst/>
              </a:rPr>
              <a:t>2. </a:t>
            </a:r>
            <a:r>
              <a:rPr lang="en-US" sz="2100" b="1" dirty="0">
                <a:effectLst/>
              </a:rPr>
              <a:t>DO NOT hold on to gifts and payments.</a:t>
            </a:r>
          </a:p>
          <a:p>
            <a:pPr marL="742950" marR="0" lvl="1" indent="-228600" defTabSz="914400">
              <a:lnSpc>
                <a:spcPct val="90000"/>
              </a:lnSpc>
              <a:spcBef>
                <a:spcPts val="0"/>
              </a:spcBef>
              <a:spcAft>
                <a:spcPts val="0"/>
              </a:spcAft>
              <a:buFont typeface="Arial" panose="020B0604020202020204" pitchFamily="34" charset="0"/>
              <a:buChar char="•"/>
            </a:pPr>
            <a:r>
              <a:rPr lang="en-US" sz="1700" dirty="0">
                <a:effectLst/>
              </a:rPr>
              <a:t>Mail a bag at least ONCE per WEEK.</a:t>
            </a:r>
          </a:p>
          <a:p>
            <a:pPr marL="742950" marR="0" lvl="1" indent="-228600" defTabSz="914400">
              <a:lnSpc>
                <a:spcPct val="90000"/>
              </a:lnSpc>
              <a:spcBef>
                <a:spcPts val="0"/>
              </a:spcBef>
              <a:spcAft>
                <a:spcPts val="0"/>
              </a:spcAft>
              <a:buFont typeface="Arial" panose="020B0604020202020204" pitchFamily="34" charset="0"/>
              <a:buChar char="•"/>
            </a:pPr>
            <a:endParaRPr lang="en-US" sz="1700" dirty="0">
              <a:effectLst/>
            </a:endParaRPr>
          </a:p>
          <a:p>
            <a:pPr marR="0" lvl="0" defTabSz="914400">
              <a:lnSpc>
                <a:spcPct val="90000"/>
              </a:lnSpc>
              <a:spcBef>
                <a:spcPts val="0"/>
              </a:spcBef>
              <a:spcAft>
                <a:spcPts val="0"/>
              </a:spcAft>
            </a:pPr>
            <a:r>
              <a:rPr lang="en-US" sz="1900" b="1" dirty="0"/>
              <a:t>3. </a:t>
            </a:r>
            <a:r>
              <a:rPr lang="en-US" sz="2100" b="1" dirty="0">
                <a:effectLst/>
              </a:rPr>
              <a:t>When in doubt, call us!! ZZ or Jenn are ready to help you!</a:t>
            </a:r>
          </a:p>
        </p:txBody>
      </p:sp>
    </p:spTree>
    <p:extLst>
      <p:ext uri="{BB962C8B-B14F-4D97-AF65-F5344CB8AC3E}">
        <p14:creationId xmlns:p14="http://schemas.microsoft.com/office/powerpoint/2010/main" val="851307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61DC1F-7DAB-CF19-EBAF-411702B5C82B}"/>
              </a:ext>
            </a:extLst>
          </p:cNvPr>
          <p:cNvSpPr>
            <a:spLocks noGrp="1"/>
          </p:cNvSpPr>
          <p:nvPr>
            <p:ph type="title"/>
          </p:nvPr>
        </p:nvSpPr>
        <p:spPr>
          <a:xfrm>
            <a:off x="824738" y="597392"/>
            <a:ext cx="4036334" cy="2387600"/>
          </a:xfrm>
        </p:spPr>
        <p:txBody>
          <a:bodyPr vert="horz" lIns="91440" tIns="45720" rIns="91440" bIns="45720" rtlCol="0" anchor="t">
            <a:normAutofit/>
          </a:bodyPr>
          <a:lstStyle/>
          <a:p>
            <a:pPr marL="0" marR="0" algn="ctr">
              <a:spcAft>
                <a:spcPts val="800"/>
              </a:spcAft>
            </a:pPr>
            <a:r>
              <a:rPr lang="en-US" sz="5400" b="1" kern="1200" dirty="0">
                <a:solidFill>
                  <a:srgbClr val="0070C0"/>
                </a:solidFill>
                <a:effectLst/>
                <a:latin typeface="+mn-lt"/>
                <a:ea typeface="+mj-ea"/>
                <a:cs typeface="+mj-cs"/>
              </a:rPr>
              <a:t>Transmittal Forms</a:t>
            </a:r>
          </a:p>
        </p:txBody>
      </p:sp>
      <p:sp>
        <p:nvSpPr>
          <p:cNvPr id="8" name="TextBox 7">
            <a:extLst>
              <a:ext uri="{FF2B5EF4-FFF2-40B4-BE49-F238E27FC236}">
                <a16:creationId xmlns:a16="http://schemas.microsoft.com/office/drawing/2014/main" id="{546EBF24-BDF3-E43B-55C7-54D43EE0D365}"/>
              </a:ext>
            </a:extLst>
          </p:cNvPr>
          <p:cNvSpPr txBox="1"/>
          <p:nvPr/>
        </p:nvSpPr>
        <p:spPr>
          <a:xfrm>
            <a:off x="781925" y="2264602"/>
            <a:ext cx="4903883" cy="4431983"/>
          </a:xfrm>
          <a:prstGeom prst="rect">
            <a:avLst/>
          </a:prstGeom>
          <a:noFill/>
        </p:spPr>
        <p:txBody>
          <a:bodyPr wrap="square">
            <a:spAutoFit/>
          </a:bodyPr>
          <a:lstStyle/>
          <a:p>
            <a:pPr>
              <a:spcBef>
                <a:spcPts val="0"/>
              </a:spcBef>
            </a:pPr>
            <a:r>
              <a:rPr lang="en-US" sz="2400" dirty="0"/>
              <a:t>This is an example of the </a:t>
            </a:r>
            <a:r>
              <a:rPr lang="en-US" sz="2400" b="1" dirty="0"/>
              <a:t>LCI Transmittal Form.</a:t>
            </a:r>
            <a:r>
              <a:rPr lang="en-US" sz="2400" dirty="0"/>
              <a:t>  Please fill out one of these each time you mail an LCI Tyvek Envelope and include in your mailing.</a:t>
            </a:r>
          </a:p>
          <a:p>
            <a:pPr>
              <a:spcBef>
                <a:spcPts val="0"/>
              </a:spcBef>
            </a:pPr>
            <a:endParaRPr lang="en-US" sz="2400" dirty="0"/>
          </a:p>
          <a:p>
            <a:pPr>
              <a:spcBef>
                <a:spcPts val="0"/>
              </a:spcBef>
            </a:pPr>
            <a:r>
              <a:rPr lang="en-US" sz="2400" dirty="0"/>
              <a:t>This form helps us keep track of all donations and pledges.</a:t>
            </a:r>
          </a:p>
          <a:p>
            <a:pPr>
              <a:spcBef>
                <a:spcPts val="0"/>
              </a:spcBef>
            </a:pPr>
            <a:endParaRPr lang="en-US" sz="2400" dirty="0"/>
          </a:p>
          <a:p>
            <a:pPr algn="ctr">
              <a:spcBef>
                <a:spcPts val="0"/>
              </a:spcBef>
            </a:pPr>
            <a:r>
              <a:rPr lang="en-US" i="1" dirty="0"/>
              <a:t>You can find your Parish # on the </a:t>
            </a:r>
          </a:p>
          <a:p>
            <a:pPr algn="ctr">
              <a:spcBef>
                <a:spcPts val="0"/>
              </a:spcBef>
            </a:pPr>
            <a:r>
              <a:rPr lang="en-US" i="1" dirty="0"/>
              <a:t>“Parish Resource Page” at: </a:t>
            </a:r>
          </a:p>
          <a:p>
            <a:pPr algn="ctr">
              <a:spcBef>
                <a:spcPts val="0"/>
              </a:spcBef>
            </a:pPr>
            <a:r>
              <a:rPr lang="en-US" sz="1200" dirty="0">
                <a:solidFill>
                  <a:srgbClr val="0070C0"/>
                </a:solidFill>
                <a:latin typeface="+mn-lt"/>
              </a:rPr>
              <a:t>https://archsa.org/archbishops-appeal/2024-appeal-campaign-resources/ </a:t>
            </a:r>
            <a:endParaRPr lang="en-US" sz="1200" dirty="0"/>
          </a:p>
          <a:p>
            <a:pPr>
              <a:spcBef>
                <a:spcPts val="0"/>
              </a:spcBef>
            </a:pPr>
            <a:endParaRPr lang="en-US" dirty="0"/>
          </a:p>
        </p:txBody>
      </p:sp>
      <p:pic>
        <p:nvPicPr>
          <p:cNvPr id="3" name="Picture 2">
            <a:extLst>
              <a:ext uri="{FF2B5EF4-FFF2-40B4-BE49-F238E27FC236}">
                <a16:creationId xmlns:a16="http://schemas.microsoft.com/office/drawing/2014/main" id="{DAE705C2-BB08-1AEE-D002-205347D40537}"/>
              </a:ext>
            </a:extLst>
          </p:cNvPr>
          <p:cNvPicPr>
            <a:picLocks noChangeAspect="1"/>
          </p:cNvPicPr>
          <p:nvPr/>
        </p:nvPicPr>
        <p:blipFill>
          <a:blip r:embed="rId2"/>
          <a:stretch>
            <a:fillRect/>
          </a:stretch>
        </p:blipFill>
        <p:spPr>
          <a:xfrm>
            <a:off x="5881665" y="530717"/>
            <a:ext cx="5237108" cy="5434239"/>
          </a:xfrm>
          <a:prstGeom prst="rect">
            <a:avLst/>
          </a:prstGeom>
          <a:ln>
            <a:solidFill>
              <a:schemeClr val="tx1"/>
            </a:solidFill>
          </a:ln>
        </p:spPr>
      </p:pic>
    </p:spTree>
    <p:extLst>
      <p:ext uri="{BB962C8B-B14F-4D97-AF65-F5344CB8AC3E}">
        <p14:creationId xmlns:p14="http://schemas.microsoft.com/office/powerpoint/2010/main" val="3095478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563465-7DD1-39BB-880D-6D841CCF3B5C}"/>
              </a:ext>
            </a:extLst>
          </p:cNvPr>
          <p:cNvSpPr>
            <a:spLocks noGrp="1"/>
          </p:cNvSpPr>
          <p:nvPr>
            <p:ph type="title"/>
          </p:nvPr>
        </p:nvSpPr>
        <p:spPr>
          <a:xfrm>
            <a:off x="226242" y="-1015531"/>
            <a:ext cx="7897091" cy="1932554"/>
          </a:xfrm>
        </p:spPr>
        <p:txBody>
          <a:bodyPr vert="horz" lIns="91440" tIns="45720" rIns="91440" bIns="45720" rtlCol="0" anchor="b">
            <a:normAutofit/>
          </a:bodyPr>
          <a:lstStyle/>
          <a:p>
            <a:pPr marL="0" marR="0">
              <a:spcAft>
                <a:spcPts val="800"/>
              </a:spcAft>
            </a:pPr>
            <a:r>
              <a:rPr lang="en-US" sz="4000" b="1" kern="1200" dirty="0">
                <a:solidFill>
                  <a:srgbClr val="0070C0"/>
                </a:solidFill>
                <a:effectLst/>
                <a:latin typeface="+mj-lt"/>
                <a:ea typeface="+mj-ea"/>
                <a:cs typeface="+mj-cs"/>
              </a:rPr>
              <a:t>How is my Parish Goal Determined?</a:t>
            </a:r>
          </a:p>
        </p:txBody>
      </p:sp>
      <p:sp>
        <p:nvSpPr>
          <p:cNvPr id="6" name="TextBox 5">
            <a:extLst>
              <a:ext uri="{FF2B5EF4-FFF2-40B4-BE49-F238E27FC236}">
                <a16:creationId xmlns:a16="http://schemas.microsoft.com/office/drawing/2014/main" id="{4D8A61C5-E087-D4EB-83D8-4972E274B002}"/>
              </a:ext>
            </a:extLst>
          </p:cNvPr>
          <p:cNvSpPr txBox="1"/>
          <p:nvPr/>
        </p:nvSpPr>
        <p:spPr>
          <a:xfrm>
            <a:off x="226242" y="1583858"/>
            <a:ext cx="6691794" cy="3535083"/>
          </a:xfrm>
          <a:prstGeom prst="rect">
            <a:avLst/>
          </a:prstGeom>
        </p:spPr>
        <p:txBody>
          <a:bodyPr vert="horz" lIns="91440" tIns="45720" rIns="91440" bIns="45720" rtlCol="0" anchor="t">
            <a:normAutofit fontScale="55000" lnSpcReduction="20000"/>
          </a:bodyPr>
          <a:lstStyle/>
          <a:p>
            <a:pPr marL="0" lvl="1" defTabSz="914400">
              <a:lnSpc>
                <a:spcPct val="90000"/>
              </a:lnSpc>
              <a:spcAft>
                <a:spcPts val="600"/>
              </a:spcAft>
            </a:pPr>
            <a:r>
              <a:rPr lang="en-US" sz="2900" b="1" dirty="0">
                <a:effectLst/>
              </a:rPr>
              <a:t>How are parish goals calculated?</a:t>
            </a:r>
            <a:endParaRPr lang="en-US" sz="2900" dirty="0">
              <a:effectLst/>
            </a:endParaRPr>
          </a:p>
          <a:p>
            <a:pPr marL="342900" lvl="2" indent="-228600" defTabSz="914400">
              <a:lnSpc>
                <a:spcPct val="90000"/>
              </a:lnSpc>
              <a:spcAft>
                <a:spcPts val="600"/>
              </a:spcAft>
              <a:buFont typeface="Arial" panose="020B0604020202020204" pitchFamily="34" charset="0"/>
              <a:buChar char="•"/>
            </a:pPr>
            <a:r>
              <a:rPr lang="en-US" sz="2500" dirty="0">
                <a:effectLst/>
              </a:rPr>
              <a:t>Parish Goals are calculated using a sliding scale multiplier and the three-year average of your parish offertory.</a:t>
            </a:r>
          </a:p>
          <a:p>
            <a:pPr marL="342900" lvl="2" indent="-228600" defTabSz="914400">
              <a:lnSpc>
                <a:spcPct val="90000"/>
              </a:lnSpc>
              <a:spcAft>
                <a:spcPts val="600"/>
              </a:spcAft>
              <a:buFont typeface="Arial" panose="020B0604020202020204" pitchFamily="34" charset="0"/>
              <a:buChar char="•"/>
            </a:pPr>
            <a:r>
              <a:rPr lang="en-US" sz="2500" dirty="0">
                <a:effectLst/>
              </a:rPr>
              <a:t>All parish goals are then adjusted equally (3%) to reflect a $5 Million archdiocesan goal.</a:t>
            </a:r>
          </a:p>
          <a:p>
            <a:pPr marR="0" defTabSz="914400">
              <a:lnSpc>
                <a:spcPct val="90000"/>
              </a:lnSpc>
              <a:spcBef>
                <a:spcPts val="0"/>
              </a:spcBef>
              <a:spcAft>
                <a:spcPts val="600"/>
              </a:spcAft>
            </a:pPr>
            <a:r>
              <a:rPr lang="en-US" sz="2200" dirty="0">
                <a:effectLst/>
              </a:rPr>
              <a:t> </a:t>
            </a:r>
          </a:p>
          <a:p>
            <a:pPr marR="0" defTabSz="914400">
              <a:lnSpc>
                <a:spcPct val="90000"/>
              </a:lnSpc>
              <a:spcBef>
                <a:spcPts val="0"/>
              </a:spcBef>
              <a:spcAft>
                <a:spcPts val="600"/>
              </a:spcAft>
            </a:pPr>
            <a:r>
              <a:rPr lang="en-US" sz="2900" b="1" dirty="0"/>
              <a:t> W</a:t>
            </a:r>
            <a:r>
              <a:rPr lang="en-US" sz="2900" b="1" dirty="0">
                <a:effectLst/>
              </a:rPr>
              <a:t>hy did my parish goal change?</a:t>
            </a:r>
            <a:endParaRPr lang="en-US" sz="2900" dirty="0">
              <a:effectLst/>
            </a:endParaRPr>
          </a:p>
          <a:p>
            <a:pPr marL="171450" lvl="2" indent="-228600" defTabSz="914400">
              <a:lnSpc>
                <a:spcPct val="90000"/>
              </a:lnSpc>
              <a:spcAft>
                <a:spcPts val="600"/>
              </a:spcAft>
              <a:buFont typeface="Arial" panose="020B0604020202020204" pitchFamily="34" charset="0"/>
              <a:buChar char="•"/>
            </a:pPr>
            <a:r>
              <a:rPr lang="en-US" sz="2500" dirty="0">
                <a:effectLst/>
              </a:rPr>
              <a:t>Your parish offertory three-year average changed thus changing your multiplier.</a:t>
            </a:r>
          </a:p>
          <a:p>
            <a:pPr marR="0" defTabSz="914400">
              <a:lnSpc>
                <a:spcPct val="90000"/>
              </a:lnSpc>
              <a:spcBef>
                <a:spcPts val="0"/>
              </a:spcBef>
              <a:spcAft>
                <a:spcPts val="600"/>
              </a:spcAft>
            </a:pPr>
            <a:r>
              <a:rPr lang="en-US" sz="2200" b="1" dirty="0">
                <a:effectLst/>
              </a:rPr>
              <a:t> </a:t>
            </a:r>
            <a:endParaRPr lang="en-US" sz="2200" dirty="0"/>
          </a:p>
          <a:p>
            <a:pPr marR="0" defTabSz="914400">
              <a:lnSpc>
                <a:spcPct val="90000"/>
              </a:lnSpc>
              <a:spcBef>
                <a:spcPts val="0"/>
              </a:spcBef>
              <a:spcAft>
                <a:spcPts val="600"/>
              </a:spcAft>
            </a:pPr>
            <a:r>
              <a:rPr lang="en-US" sz="2900" b="1" dirty="0">
                <a:effectLst/>
              </a:rPr>
              <a:t>What happens if my parish reaches or exceeds goal?</a:t>
            </a:r>
            <a:endParaRPr lang="en-US" sz="2900" dirty="0">
              <a:effectLst/>
            </a:endParaRPr>
          </a:p>
          <a:p>
            <a:pPr marL="457200" lvl="2" indent="-228600" defTabSz="914400">
              <a:lnSpc>
                <a:spcPct val="90000"/>
              </a:lnSpc>
              <a:spcAft>
                <a:spcPts val="600"/>
              </a:spcAft>
              <a:buFont typeface="Arial" panose="020B0604020202020204" pitchFamily="34" charset="0"/>
              <a:buChar char="•"/>
            </a:pPr>
            <a:r>
              <a:rPr lang="en-US" sz="2500" dirty="0">
                <a:effectLst/>
              </a:rPr>
              <a:t>Yay!  You get a social media post of congratulations!</a:t>
            </a:r>
          </a:p>
          <a:p>
            <a:pPr marL="457200" lvl="2" indent="-228600" defTabSz="914400">
              <a:lnSpc>
                <a:spcPct val="90000"/>
              </a:lnSpc>
              <a:spcAft>
                <a:spcPts val="600"/>
              </a:spcAft>
              <a:buFont typeface="Arial" panose="020B0604020202020204" pitchFamily="34" charset="0"/>
              <a:buChar char="•"/>
            </a:pPr>
            <a:r>
              <a:rPr lang="en-US" sz="2500" dirty="0">
                <a:effectLst/>
              </a:rPr>
              <a:t>You may receive a parish rebate.</a:t>
            </a:r>
          </a:p>
          <a:p>
            <a:pPr marL="1028700" lvl="3" indent="-342900" defTabSz="914400">
              <a:lnSpc>
                <a:spcPct val="90000"/>
              </a:lnSpc>
              <a:spcAft>
                <a:spcPts val="600"/>
              </a:spcAft>
              <a:buFont typeface="Wingdings" panose="05000000000000000000" pitchFamily="2" charset="2"/>
              <a:buChar char="ü"/>
            </a:pPr>
            <a:r>
              <a:rPr lang="en-US" sz="2200" dirty="0"/>
              <a:t>5</a:t>
            </a:r>
            <a:r>
              <a:rPr lang="en-US" sz="2200" dirty="0">
                <a:effectLst/>
              </a:rPr>
              <a:t>0% of all funds </a:t>
            </a:r>
            <a:r>
              <a:rPr lang="en-US" sz="2200" b="1" dirty="0">
                <a:effectLst/>
              </a:rPr>
              <a:t>collected</a:t>
            </a:r>
            <a:r>
              <a:rPr lang="en-US" sz="2200" dirty="0">
                <a:effectLst/>
              </a:rPr>
              <a:t> over goal will be returned to the parish as a rebate.</a:t>
            </a:r>
          </a:p>
          <a:p>
            <a:pPr marL="1028700" lvl="3" indent="-342900" defTabSz="914400">
              <a:lnSpc>
                <a:spcPct val="90000"/>
              </a:lnSpc>
              <a:spcAft>
                <a:spcPts val="600"/>
              </a:spcAft>
              <a:buFont typeface="Wingdings" panose="05000000000000000000" pitchFamily="2" charset="2"/>
              <a:buChar char="ü"/>
            </a:pPr>
            <a:r>
              <a:rPr lang="en-US" sz="2200" dirty="0">
                <a:effectLst/>
              </a:rPr>
              <a:t>An additional $1000 will be rebated should the parish increase the number of donors by 20% over last year.</a:t>
            </a:r>
          </a:p>
          <a:p>
            <a:pPr marL="457200" lvl="2" indent="-228600" defTabSz="914400">
              <a:lnSpc>
                <a:spcPct val="90000"/>
              </a:lnSpc>
              <a:spcAft>
                <a:spcPts val="600"/>
              </a:spcAft>
              <a:buFont typeface="Arial" panose="020B0604020202020204" pitchFamily="34" charset="0"/>
              <a:buChar char="•"/>
            </a:pPr>
            <a:r>
              <a:rPr lang="en-US" sz="2500" dirty="0">
                <a:effectLst/>
              </a:rPr>
              <a:t>Recognition at the annual AAFM appreciation Mass.</a:t>
            </a:r>
          </a:p>
        </p:txBody>
      </p:sp>
      <p:pic>
        <p:nvPicPr>
          <p:cNvPr id="8" name="Picture 7" descr="A screenshot of a graph&#10;&#10;Description automatically generated">
            <a:extLst>
              <a:ext uri="{FF2B5EF4-FFF2-40B4-BE49-F238E27FC236}">
                <a16:creationId xmlns:a16="http://schemas.microsoft.com/office/drawing/2014/main" id="{E0B850B9-9322-E23F-CCE7-447526CFA01D}"/>
              </a:ext>
            </a:extLst>
          </p:cNvPr>
          <p:cNvPicPr>
            <a:picLocks noChangeAspect="1"/>
          </p:cNvPicPr>
          <p:nvPr/>
        </p:nvPicPr>
        <p:blipFill>
          <a:blip r:embed="rId3"/>
          <a:stretch>
            <a:fillRect/>
          </a:stretch>
        </p:blipFill>
        <p:spPr>
          <a:xfrm>
            <a:off x="7444555" y="917023"/>
            <a:ext cx="4478724" cy="5331814"/>
          </a:xfrm>
          <a:prstGeom prst="rect">
            <a:avLst/>
          </a:prstGeom>
          <a:ln>
            <a:solidFill>
              <a:schemeClr val="accent4"/>
            </a:solidFill>
          </a:ln>
        </p:spPr>
      </p:pic>
      <p:pic>
        <p:nvPicPr>
          <p:cNvPr id="7" name="Picture 6" descr="Blue and white text on a white background&#10;&#10;Description automatically generated">
            <a:extLst>
              <a:ext uri="{FF2B5EF4-FFF2-40B4-BE49-F238E27FC236}">
                <a16:creationId xmlns:a16="http://schemas.microsoft.com/office/drawing/2014/main" id="{03FD41D8-F40C-40E0-C451-F92C09CD2D94}"/>
              </a:ext>
            </a:extLst>
          </p:cNvPr>
          <p:cNvPicPr>
            <a:picLocks noChangeAspect="1"/>
          </p:cNvPicPr>
          <p:nvPr/>
        </p:nvPicPr>
        <p:blipFill>
          <a:blip r:embed="rId4"/>
          <a:stretch>
            <a:fillRect/>
          </a:stretch>
        </p:blipFill>
        <p:spPr>
          <a:xfrm>
            <a:off x="1629060" y="4973687"/>
            <a:ext cx="3886158" cy="1828804"/>
          </a:xfrm>
          <a:prstGeom prst="rect">
            <a:avLst/>
          </a:prstGeom>
        </p:spPr>
      </p:pic>
    </p:spTree>
    <p:extLst>
      <p:ext uri="{BB962C8B-B14F-4D97-AF65-F5344CB8AC3E}">
        <p14:creationId xmlns:p14="http://schemas.microsoft.com/office/powerpoint/2010/main" val="3253397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12361</TotalTime>
  <Words>1373</Words>
  <Application>Microsoft Office PowerPoint</Application>
  <PresentationFormat>Widescreen</PresentationFormat>
  <Paragraphs>197</Paragraphs>
  <Slides>13</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Symbol</vt:lpstr>
      <vt:lpstr>Times New Roman</vt:lpstr>
      <vt:lpstr>Wingdings</vt:lpstr>
      <vt:lpstr>Office Theme</vt:lpstr>
      <vt:lpstr>  </vt:lpstr>
      <vt:lpstr>PRAYER For a Successful Appeal</vt:lpstr>
      <vt:lpstr>  1) What is the Archbishop’s Appeal for Ministries?  2) What programs are supported by the Appeal?  3) Who decided our parish goal?  4) Why give outside my parish?    </vt:lpstr>
      <vt:lpstr>See all that WE can do!</vt:lpstr>
      <vt:lpstr>2024 Goal: $5 Million We are 80% of the way there!</vt:lpstr>
      <vt:lpstr>SEPTEMBER 21-22, 2024 IN-PEW WEEKEND </vt:lpstr>
      <vt:lpstr>In Pew Collection &amp; Lockbox Process</vt:lpstr>
      <vt:lpstr>Transmittal Forms</vt:lpstr>
      <vt:lpstr>How is my Parish Goal Determined?</vt:lpstr>
      <vt:lpstr>Materials Examples 1</vt:lpstr>
      <vt:lpstr>PowerPoint Presentation</vt:lpstr>
      <vt:lpstr>Appeal materials can be found on the appeal web site at: https://archsa.org/archbishops-appeal/2024-appeal-campaign-resources/ </vt:lpstr>
      <vt:lpstr>IMPORTANT CONTACTS  Appeal inquiries and parish reports:  appeal@archsa.org or (210) 734-1910  Director of Development Jennifer Rodriguez jennifer.rodriguez@archsa.org  Associate Director of Development ZZ Branch zita.branch@archsa.org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Journey Together” Archbishop’s Appeal for Ministries 2022</dc:title>
  <dc:creator>Edgar Ramirez</dc:creator>
  <cp:lastModifiedBy>Zita Branch</cp:lastModifiedBy>
  <cp:revision>114</cp:revision>
  <cp:lastPrinted>2024-01-05T18:42:28Z</cp:lastPrinted>
  <dcterms:created xsi:type="dcterms:W3CDTF">2021-12-20T01:27:11Z</dcterms:created>
  <dcterms:modified xsi:type="dcterms:W3CDTF">2024-07-31T21:10:17Z</dcterms:modified>
</cp:coreProperties>
</file>