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56" r:id="rId5"/>
    <p:sldId id="257" r:id="rId6"/>
    <p:sldId id="258" r:id="rId7"/>
    <p:sldId id="260" r:id="rId8"/>
    <p:sldId id="261" r:id="rId9"/>
    <p:sldId id="262" r:id="rId10"/>
    <p:sldId id="264" r:id="rId11"/>
    <p:sldId id="268" r:id="rId12"/>
    <p:sldId id="271" r:id="rId13"/>
    <p:sldId id="286" r:id="rId14"/>
    <p:sldId id="296" r:id="rId15"/>
    <p:sldId id="289" r:id="rId16"/>
    <p:sldId id="294" r:id="rId17"/>
    <p:sldId id="297" r:id="rId18"/>
    <p:sldId id="279" r:id="rId19"/>
  </p:sldIdLst>
  <p:sldSz cx="18288000" cy="10287000"/>
  <p:notesSz cx="6858000" cy="9144000"/>
  <p:embeddedFontLst>
    <p:embeddedFont>
      <p:font typeface="Cabin" panose="020B0604020202020204" charset="0"/>
      <p:regular r:id="rId21"/>
    </p:embeddedFont>
    <p:embeddedFont>
      <p:font typeface="Cabin Bold" panose="020B0604020202020204" charset="0"/>
      <p:regular r:id="rId22"/>
    </p:embeddedFont>
    <p:embeddedFont>
      <p:font typeface="Cabin Bold Italics" panose="020B0604020202020204" charset="0"/>
      <p:regular r:id="rId23"/>
    </p:embeddedFont>
    <p:embeddedFont>
      <p:font typeface="Cabin Italics"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759D65-EE7B-D237-382A-BE64D33289BD}" v="1" dt="2024-10-28T20:19:26.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10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Thank you everyone, lets get started with our next session. We are going to practice your role in assisting the pastor in the pastoral planning activity of your parish. To be able to do that, we need to have an established pastoral vision. Some of you may already have one, which is great. Can I get a show of hands if your parish already does have a pastoral vision? Mission statement? Priorities? Goals? Some yes, some no. That's ok! If you do already, hopefully our sessions affirm your vision. If you don't, this should be a great start.</a:t>
            </a:r>
          </a:p>
          <a:p>
            <a:endParaRPr lang="en-US" dirty="0">
              <a:cs typeface="Calibri"/>
            </a:endParaRPr>
          </a:p>
          <a:p>
            <a:r>
              <a:rPr lang="en-US" dirty="0">
                <a:cs typeface="Calibri"/>
              </a:rPr>
              <a:t>The pastoral vision for your parish, just like the pastoral vision for our diocese and the global church, should not only paint the picture for where the Holy Spirit is calling us, but also explain why we do what we do. It should be the reasons behind all of the decisions we make.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b="1" dirty="0"/>
              <a:t>Urban parish script</a:t>
            </a:r>
            <a:endParaRPr lang="en-US" b="1" dirty="0">
              <a:cs typeface="Calibri"/>
            </a:endParaRPr>
          </a:p>
          <a:p>
            <a:endParaRPr lang="en-US" b="1" dirty="0"/>
          </a:p>
          <a:p>
            <a:r>
              <a:rPr lang="en-US"/>
              <a:t>Ok, now if you haven't yet, take time to fill out your ministry script. You should be able to make direct correlations between your vision statements and your community statements.</a:t>
            </a:r>
          </a:p>
          <a:p>
            <a:endParaRPr lang="en-US" dirty="0">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2283319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b="1" dirty="0">
                <a:cs typeface="Calibri"/>
              </a:rPr>
              <a:t>Rural</a:t>
            </a:r>
            <a:endParaRPr lang="en-US" dirty="0"/>
          </a:p>
          <a:p>
            <a:endParaRPr lang="en-US" dirty="0"/>
          </a:p>
          <a:p>
            <a:r>
              <a:rPr lang="en-US" dirty="0"/>
              <a:t>Ok, now if you haven't yet, take time to fill out your ministry script. You should be able to make direct correlations between your vision statements and your community statements.</a:t>
            </a:r>
            <a:endParaRPr lang="en-US" dirty="0">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821986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question is a little more meaty but should also allow you to dream a little bit. </a:t>
            </a:r>
          </a:p>
          <a:p>
            <a:endParaRPr lang="en-US" dirty="0"/>
          </a:p>
          <a:p>
            <a:r>
              <a:rPr lang="en-US" dirty="0"/>
              <a:t>Keeping in mind the people you just identified, here's the second question:  If your parish were able to do everything possible, with no limitation on time, energy or resources, what would it look like?</a:t>
            </a:r>
          </a:p>
          <a:p>
            <a:r>
              <a:rPr lang="en-US" dirty="0">
                <a:ea typeface="Calibri"/>
                <a:cs typeface="Calibri"/>
              </a:rPr>
              <a:t>Now the last workshop we did, we had someone write heaven on earth. While that is also a great and desired idea, the main idea is to get you to dream without thinking about all the steps it will take to get there. It's easy to get stuck in excuses of why we can't make something happen and block the power of the Holy Spirit. </a:t>
            </a:r>
            <a:br>
              <a:rPr lang="en-US" dirty="0">
                <a:ea typeface="Calibri"/>
                <a:cs typeface="+mn-lt"/>
              </a:rPr>
            </a:br>
            <a:r>
              <a:rPr lang="en-US" dirty="0">
                <a:ea typeface="Calibri"/>
                <a:cs typeface="Calibri"/>
              </a:rPr>
              <a:t>Pastors, we know that you also have some ideas, so I'm counting on you to provide some great examples.</a:t>
            </a:r>
          </a:p>
          <a:p>
            <a:endParaRPr lang="en-US" dirty="0"/>
          </a:p>
          <a:p>
            <a:r>
              <a:rPr lang="en-US"/>
              <a:t>Let's check out St. Boniface...for examples of what they would like to do with who they've identified:</a:t>
            </a:r>
          </a:p>
          <a:p>
            <a:pPr marL="171450" indent="-171450">
              <a:buFont typeface="Arial"/>
              <a:buChar char="•"/>
            </a:pPr>
            <a:r>
              <a:rPr lang="en-US"/>
              <a:t>Vibrant youth ministry</a:t>
            </a:r>
          </a:p>
          <a:p>
            <a:pPr marL="171450" indent="-171450">
              <a:buFont typeface="Arial"/>
              <a:buChar char="•"/>
            </a:pPr>
            <a:r>
              <a:rPr lang="en-US"/>
              <a:t>Youth are excited about the faith, invite friends to Mass, and continue lifelong discipleship after leaving home</a:t>
            </a:r>
          </a:p>
          <a:p>
            <a:pPr marL="171450" indent="-171450">
              <a:buFont typeface="Arial"/>
              <a:buChar char="•"/>
            </a:pPr>
            <a:r>
              <a:rPr lang="en-US" dirty="0"/>
              <a:t>All ages feel welcomed and integrated </a:t>
            </a:r>
          </a:p>
          <a:p>
            <a:pPr marL="171450" indent="-171450">
              <a:buFont typeface="Arial"/>
              <a:buChar char="•"/>
            </a:pPr>
            <a:r>
              <a:rPr lang="en-US"/>
              <a:t>Parish diversity is embraced and celebrated among generations, cultures and languages</a:t>
            </a:r>
            <a:endParaRPr lang="en-US">
              <a:ea typeface="Calibri"/>
              <a:cs typeface="Calibri"/>
            </a:endParaRPr>
          </a:p>
          <a:p>
            <a:pPr marL="171450" indent="-171450">
              <a:buFont typeface="Arial"/>
              <a:buChar char="•"/>
            </a:pPr>
            <a:r>
              <a:rPr lang="en-US"/>
              <a:t>Existing parish ministries are integrated and thriving in the community</a:t>
            </a:r>
            <a:endParaRPr lang="en-US" dirty="0"/>
          </a:p>
          <a:p>
            <a:pPr marL="171450" indent="-171450">
              <a:buFont typeface="Arial"/>
              <a:buChar char="•"/>
            </a:pPr>
            <a:r>
              <a:rPr lang="en-US" dirty="0"/>
              <a:t>Faith extends beyond the parish </a:t>
            </a:r>
            <a:endParaRPr lang="en-US"/>
          </a:p>
          <a:p>
            <a:pPr marL="171450" indent="-171450">
              <a:buFont typeface="Arial"/>
              <a:buChar char="•"/>
            </a:pPr>
            <a:r>
              <a:rPr lang="en-US"/>
              <a:t>Online RCIA classes for farmers &amp; truck drivers</a:t>
            </a:r>
          </a:p>
          <a:p>
            <a:pPr marL="171450" indent="-171450">
              <a:buFont typeface="Arial"/>
              <a:buChar char="•"/>
            </a:pPr>
            <a:r>
              <a:rPr lang="en-US"/>
              <a:t>Vibrant evangelization ministry</a:t>
            </a:r>
          </a:p>
          <a:p>
            <a:pPr marL="171450" indent="-171450">
              <a:buFont typeface="Arial"/>
              <a:buChar char="•"/>
            </a:pPr>
            <a:r>
              <a:rPr lang="en-US"/>
              <a:t>Different faiths collab &amp; comm regularly to address larger community issues</a:t>
            </a:r>
            <a:endParaRPr lang="en-US">
              <a:ea typeface="Calibri"/>
              <a:cs typeface="Calibri"/>
            </a:endParaRPr>
          </a:p>
          <a:p>
            <a:pPr marL="171450" indent="-171450">
              <a:buFont typeface="Arial"/>
              <a:buChar char="•"/>
            </a:pPr>
            <a:endParaRPr lang="en-US" dirty="0">
              <a:ea typeface="Calibri"/>
              <a:cs typeface="Calibri"/>
            </a:endParaRPr>
          </a:p>
          <a:p>
            <a:pPr marL="171450" indent="-171450">
              <a:buFont typeface="Arial"/>
              <a:buChar char="•"/>
            </a:pPr>
            <a:endParaRPr lang="en-US" dirty="0">
              <a:cs typeface="Calibri"/>
            </a:endParaRPr>
          </a:p>
          <a:p>
            <a:r>
              <a:rPr lang="en-US"/>
              <a:t>Please note that your vision should reflect the reality of who your parish serves and what is a feasible and realistic. Now it's your turn. </a:t>
            </a:r>
            <a:endParaRPr lang="en-US">
              <a:ea typeface="Calibri"/>
              <a:cs typeface="Calibri"/>
            </a:endParaRPr>
          </a:p>
          <a:p>
            <a:r>
              <a:rPr lang="en-US" dirty="0"/>
              <a:t>If your parish were able to do everything possible, with no limitation on time, energy or resources, what would it look like?</a:t>
            </a:r>
          </a:p>
          <a:p>
            <a:pPr marL="1492250" indent="-497205">
              <a:buFont typeface="Arial"/>
              <a:buChar char="•"/>
            </a:pP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7304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b="1" dirty="0">
                <a:cs typeface="Calibri"/>
              </a:rPr>
              <a:t>Urban parish script</a:t>
            </a:r>
          </a:p>
          <a:p>
            <a:endParaRPr lang="en-US" b="1" dirty="0">
              <a:cs typeface="Calibri"/>
            </a:endParaRPr>
          </a:p>
          <a:p>
            <a:r>
              <a:rPr lang="en-US" dirty="0"/>
              <a:t>Ok, now if you haven't yet, take time to fill out your ministry script. You should be able to make direct correlations between your vision statements and your community statements.</a:t>
            </a:r>
          </a:p>
          <a:p>
            <a:endParaRPr lang="en-US" b="1" dirty="0">
              <a:cs typeface="Calibri"/>
            </a:endParaRPr>
          </a:p>
          <a:p>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1422578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b="1" dirty="0">
                <a:cs typeface="Calibri"/>
              </a:rPr>
              <a:t>Rural</a:t>
            </a:r>
            <a:endParaRPr lang="en-US" dirty="0"/>
          </a:p>
          <a:p>
            <a:endParaRPr lang="en-US" dirty="0"/>
          </a:p>
          <a:p>
            <a:r>
              <a:rPr lang="en-US" dirty="0"/>
              <a:t>Ok, now if you haven't yet, take time to fill out your ministry script. You should be able to make direct correlations between your vision statements and your community statements.</a:t>
            </a:r>
            <a:endParaRPr lang="en-US" dirty="0">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168995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Thank you all for participating in this brief exercise to start the visioning process. The goal for this session was to get clear on who your parish serves and the possibilities of what you could do if you had unlimited resources, time, etc. Sometimes we need a little help looking past the daily challenges and making room for the Holy Spirit to move. </a:t>
            </a:r>
          </a:p>
          <a:p>
            <a:endParaRPr lang="en-US" dirty="0"/>
          </a:p>
          <a:p>
            <a:r>
              <a:rPr lang="en-US" dirty="0"/>
              <a:t>The next step would be for you all to prayerfully reflect on where this information is calling you to move, grow or act. Finish the vision statement. Create a brief mission statement. </a:t>
            </a:r>
            <a:endParaRPr lang="en-US" dirty="0">
              <a:ea typeface="Calibri"/>
              <a:cs typeface="Calibri"/>
            </a:endParaRPr>
          </a:p>
          <a:p>
            <a:r>
              <a:rPr lang="en-US" dirty="0"/>
              <a:t>What could your vision be based on who is in your community and who attends your parish? How will your parish specifically be missionary disciples and glorify Christ by your lives?</a:t>
            </a:r>
            <a:endParaRPr lang="en-US" dirty="0">
              <a:ea typeface="Calibri"/>
              <a:cs typeface="Calibri"/>
            </a:endParaRPr>
          </a:p>
          <a:p>
            <a:endParaRPr lang="en-US"/>
          </a:p>
          <a:p>
            <a:r>
              <a:rPr lang="en-US" dirty="0"/>
              <a:t>We have a minute or two left; does anyone want to share one major takeaway?</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Like it was mentioned at the beginning of the day, your pastoral vision as a parish should flow from the pastoral vision of the Archdiocese, just like the vision of the Archdiocese should flow from the vision of the United States Catholic Conference of Bishops and the Vatican. So I'm going to give you a high overview of the last 14 years and how it has shaped and formed our pastoral vision for the diocese.</a:t>
            </a:r>
            <a:endParaRPr lang="en-US">
              <a:cs typeface="Calibri"/>
            </a:endParaRPr>
          </a:p>
          <a:p>
            <a:endParaRPr lang="en-US"/>
          </a:p>
          <a:p>
            <a:r>
              <a:rPr lang="en-US" dirty="0"/>
              <a:t>When Archbishop first arrived, instead of creating his own plan for what he wanted to do with the archdiocese, he conducted an investigation across all 19 counties. He visited every parish community, back then 176 parishes and missions, and held 25 listening sessions. He then gathered his leadership team and some experts together based on their gifts, strengths, and experiences to reflect on the findings. From those findings came what we have as part of our mutually shared vision: our sacred purpose, our pastoral priorities, and core values, which were proclaimed at Pentecost in 2013.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is our pastoral vision: The Archdiocese of San Antonio exists to make disciples and missionaries of Jesus Christ to prepare for the promise of Eternal Life. </a:t>
            </a:r>
          </a:p>
          <a:p>
            <a:endParaRPr lang="en-US" dirty="0"/>
          </a:p>
          <a:p>
            <a:r>
              <a:rPr lang="en-US" dirty="0"/>
              <a:t>Everything that we do as a diocese, every celebration, every liturgy, every event, every decision has this purpose as a foundation. It also reminds us of the great commission Jesus gave us at the end of Matthew's gospel, which is how we should live out our daily lives. There were 3 specific areas in which we wanted to live out our sacred purpose. They were repeatedly evident in every deanery and were identified during the Archbishops investigation. </a:t>
            </a:r>
            <a:endParaRPr lang="en-US" dirty="0">
              <a:ea typeface="Calibri"/>
              <a:cs typeface="Calibri"/>
            </a:endParaRPr>
          </a:p>
          <a:p>
            <a:endParaRPr lang="en-US" dirty="0">
              <a:cs typeface="Calibri"/>
            </a:endParaRPr>
          </a:p>
          <a:p>
            <a:r>
              <a:rPr lang="en-US" dirty="0"/>
              <a:t>They were the New Evangelization, Catechesis and Faith Formation, and Youth and Young adults.</a:t>
            </a:r>
            <a:endParaRPr lang="en-US" dirty="0">
              <a:ea typeface="Calibri"/>
              <a:cs typeface="Calibri"/>
            </a:endParaRPr>
          </a:p>
          <a:p>
            <a:r>
              <a:rPr lang="en-US" dirty="0"/>
              <a:t> </a:t>
            </a:r>
          </a:p>
          <a:p>
            <a:r>
              <a:rPr lang="en-US" dirty="0"/>
              <a:t>After its proclamation in 2013, over the next 8 years the diocese recommended that parishes do the same thing: look at their individual parish reality and create goals based on the 3 pastoral priorities which fell under these three areas.  Anyone here remember that process or participate in it?</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Fast forward to 2021, Pope Francis called the entire church to engage in the synod on synodality. All were invited to listen to one another to hear the promptings of the Holy Spirit and discern the next steps forward in journeying together.  The Pope was </a:t>
            </a:r>
            <a:r>
              <a:rPr lang="en-US" i="1" dirty="0"/>
              <a:t>investigating </a:t>
            </a:r>
            <a:r>
              <a:rPr lang="en-US" dirty="0"/>
              <a:t>and </a:t>
            </a:r>
            <a:r>
              <a:rPr lang="en-US" i="1" dirty="0"/>
              <a:t>reflecting </a:t>
            </a:r>
            <a:r>
              <a:rPr lang="en-US" dirty="0"/>
              <a:t>on responses happening over the globe, and </a:t>
            </a:r>
            <a:r>
              <a:rPr lang="en-US" i="1" dirty="0"/>
              <a:t>asking </a:t>
            </a:r>
            <a:r>
              <a:rPr lang="en-US" dirty="0"/>
              <a:t>that the rest of the church follow suit. Each parish in the diocese was asked to appoint a synodal representative or team to lead organized listening sessions and discuss two fundamental questions. Parishes were asked to submit their findings to the archdiocese, who submitted them to the Vatican, but also to reflect on to content collected during the conversations. The synod on synodality will conclude this October.</a:t>
            </a:r>
          </a:p>
          <a:p>
            <a:endParaRPr lang="en-US"/>
          </a:p>
          <a:p>
            <a:r>
              <a:rPr lang="en-US" dirty="0"/>
              <a:t>In 2022, the US Conference of Bishops called for a National Eucharistic Revival, a need to jumpstart our belief in the Jesus's presence in the Eucharist; a recommendation after reflecting on some very disturbing data. </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According to a survey conducted in Feb. 2019, 69% of Catholics don't believe in the True Presence of Jesus in the Eucharist. They believe it is a symbol. Only 28% of those Catholics believe the Church's teaching on transubstantiation. Transubstantiation--the term for when the bread and wine are changed into the body and blood of Christ, while visibly remaining the same. </a:t>
            </a:r>
          </a:p>
          <a:p>
            <a:endParaRPr lang="en-US"/>
          </a:p>
          <a:p>
            <a:r>
              <a:rPr lang="en-US" dirty="0"/>
              <a:t>More over, more than 30% of Catholics have not returned to the pews post-pandemic and in the past decade,  more than 40% of millennials now identify as “unaffiliated” with any religion, they have...none. Many young Catholics find the faith to be irrelevant to the meaning of their lives and challenges.</a:t>
            </a:r>
            <a:endParaRPr lang="en-US" dirty="0">
              <a:ea typeface="Calibri"/>
              <a:cs typeface="Calibri"/>
            </a:endParaRPr>
          </a:p>
          <a:p>
            <a:endParaRPr lang="en-US"/>
          </a:p>
          <a:p>
            <a:r>
              <a:rPr lang="en-US" dirty="0"/>
              <a:t>These are some disturbing facts that are the results of investigating. As a result, the US Conference of bishops called for a Eucharistic Revival.</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National Eucharistic Revival was a 3 year plan designed to do 4 main things: reinvigorate our liturgies, form people, help them have an encounter with the Lord in the Eucharist, and then send them out to evangelize as missionary disciples. Across the archdiocese, parishes had teaching Masses, Advent Mission talks on the Eucharist, and when we had the Assembly last year, we asked parishes to host a Friday night event centered around the Eucharist.</a:t>
            </a:r>
          </a:p>
          <a:p>
            <a:endParaRPr lang="en-US" dirty="0">
              <a:ea typeface="Calibri"/>
              <a:cs typeface="Calibri"/>
            </a:endParaRPr>
          </a:p>
          <a:p>
            <a:r>
              <a:rPr lang="en-US" b="1" i="1" dirty="0">
                <a:ea typeface="Calibri"/>
                <a:cs typeface="Calibri"/>
              </a:rPr>
              <a:t>Anyone want to share what your parish did this past year?</a:t>
            </a:r>
            <a:endParaRPr lang="en-US" dirty="0">
              <a:ea typeface="Calibri"/>
              <a:cs typeface="Calibri"/>
            </a:endParaRPr>
          </a:p>
          <a:p>
            <a:endParaRPr lang="en-US"/>
          </a:p>
          <a:p>
            <a:r>
              <a:rPr lang="en-US" dirty="0"/>
              <a:t>While the National Eucharistic Revival and the Synod on Synodality have an advertised end, our diocese plans to continue living in this spirit, as we have adopted this as our way of being. This isn't the last time you'll hear about these things. We talked earlier about how as a Pastoral Council, you are a synodal structure, a synodal body. </a:t>
            </a:r>
          </a:p>
          <a:p>
            <a:endParaRPr lang="en-US" dirty="0"/>
          </a:p>
          <a:p>
            <a:r>
              <a:rPr lang="en-US" dirty="0"/>
              <a:t>Now looking forward, we'll be celebrating our 150th anniversary as a diocese this year, next year is the Jubilee year for our Global church, and then the following year is the 125th anniversary of us being designated as an archdiocese. So you'll see things over the next couple of years in line with those as well.</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Hopefully you were able to hear how our local church is connected to the national church and global church, how the vision flows from the global church down to our local church, and how at multiple stages we've engaged in this process that we talked about earlier: investigate, reflect, and recommend.</a:t>
            </a:r>
          </a:p>
          <a:p>
            <a:endParaRPr lang="en-US" dirty="0"/>
          </a:p>
          <a:p>
            <a:r>
              <a:rPr lang="en-US" dirty="0"/>
              <a:t>Any questions so far? Now that you have this understanding of the Archdiocesan pastoral vision, lets start talking about your vision as a parish. In the same way that our sacred purpose as an archdiocese is to make missionary disciples, that is the same purpose that every single church, ever established, has. That's the great commission we've been given. That's the reason that on your parish script, your purpose is already filled in for you. We all have the same sacred purpose. We are all called to make missionary disciples. How each individual parish community is called to fulfill that great commission is unique. No two parishes are the same, no two communities are the same, and so how they fulfill the great commission isn't going to look the same either.</a:t>
            </a:r>
            <a:endParaRPr lang="en-US" dirty="0">
              <a:ea typeface="Calibri"/>
              <a:cs typeface="Calibri"/>
            </a:endParaRPr>
          </a:p>
          <a:p>
            <a:endParaRPr lang="en-US"/>
          </a:p>
          <a:p>
            <a:r>
              <a:rPr lang="en-US" dirty="0"/>
              <a:t>So today we aren't going to have time for you to really wordsmith your own vision statement. Instead, what we are going to do is build the framework for your pastoral vision. The first step in doing that is discerning who your parish is called to serve. Why would we identify who your parish serves? Because it bases our vision in the reality of our parish. Identifying WHO we are called to serve will allow us to better discern a vision and plan on HOW we are called to serve them. It allows us to dream better. Just like the Archbishop conducted 25 listening sessions to identify the areas of need in the diocese, your council will have an opportunity to reflect on and identify the people and the needs in your specific parish community.  A parish vision gives better direction and a framework to make your parish goals and purpose become a reality. Proverbs 29:18 says without a vision the people parish, but happy is the one who follows instruction.</a:t>
            </a:r>
            <a:endParaRPr lang="en-US" dirty="0">
              <a:ea typeface="Calibri"/>
              <a:cs typeface="Calibri"/>
            </a:endParaRPr>
          </a:p>
          <a:p>
            <a:endParaRPr lang="en-US"/>
          </a:p>
          <a:p>
            <a:r>
              <a:rPr lang="en-US" dirty="0"/>
              <a:t>Again, some of you already have a vision, which is great! This exercise we are about to do should help evaluate if your parish vision is still relevant or if it needs to be tweaked. </a:t>
            </a: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ea typeface="Calibri"/>
                <a:cs typeface="Calibri"/>
              </a:rPr>
              <a:t>Again, I'm going to invite Ademola up to lead us through this exercise.</a:t>
            </a:r>
          </a:p>
          <a:p>
            <a:endParaRPr lang="en-US" dirty="0"/>
          </a:p>
          <a:p>
            <a:r>
              <a:rPr lang="en-US" dirty="0"/>
              <a:t>We are going to use the same process we used last time. I'll give you 2 mins for individual reflection, we will go around the table and allow everyone a chance to share, we will go around again and give everyone a chance to respond, and then we will open it up for further discussion. We will do this for each question.</a:t>
            </a:r>
            <a:endParaRPr lang="en-US" dirty="0">
              <a:cs typeface="Calibri"/>
            </a:endParaRPr>
          </a:p>
          <a:p>
            <a:endParaRPr lang="en-US" dirty="0">
              <a:ea typeface="Calibri"/>
              <a:cs typeface="Calibri"/>
            </a:endParaRPr>
          </a:p>
          <a:p>
            <a:r>
              <a:rPr lang="en-US" dirty="0">
                <a:ea typeface="Calibri"/>
                <a:cs typeface="Calibri"/>
              </a:rPr>
              <a:t>As we go through this exercise, I want you to keep a few key points in mind as you focus on your parish community. </a:t>
            </a:r>
            <a:endParaRPr lang="en-US" dirty="0"/>
          </a:p>
          <a:p>
            <a:endParaRPr lang="en-US" dirty="0"/>
          </a:p>
          <a:p>
            <a:r>
              <a:rPr lang="en-US" dirty="0"/>
              <a:t>As a pastoral council, the pastor may want to consult you to investigate a specific request he has. Your experience with other community members, specific ministry groups, your involvement both in and outside the parish, will help you to prayerfully reflect on how best to provide a recommendation to him. As you focus on the questions we will walk thru, I want you to consider the following questions. </a:t>
            </a:r>
            <a:endParaRPr lang="en-US" dirty="0">
              <a:ea typeface="Calibri"/>
              <a:cs typeface="Calibri"/>
            </a:endParaRPr>
          </a:p>
          <a:p>
            <a:endParaRPr lang="en-US" dirty="0"/>
          </a:p>
          <a:p>
            <a:r>
              <a:rPr lang="en-US" dirty="0"/>
              <a:t>*read the 3 questions*</a:t>
            </a:r>
            <a:endParaRPr lang="en-US" dirty="0">
              <a:ea typeface="Calibri"/>
              <a:cs typeface="Calibri"/>
            </a:endParaRPr>
          </a:p>
          <a:p>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So first question: Who does your parish serve?</a:t>
            </a:r>
          </a:p>
          <a:p>
            <a:endParaRPr lang="en-US"/>
          </a:p>
          <a:p>
            <a:r>
              <a:rPr lang="en-US" dirty="0">
                <a:ea typeface="Calibri"/>
                <a:cs typeface="Calibri"/>
              </a:rPr>
              <a:t>Your first temptation may be to put "everyone." And what that is assumed, it's not a good answer! I really want you to describe your definition of everyone. How well do you know your community?? </a:t>
            </a:r>
            <a:endParaRPr lang="en-US" dirty="0"/>
          </a:p>
          <a:p>
            <a:endParaRPr lang="en-US" dirty="0"/>
          </a:p>
          <a:p>
            <a:r>
              <a:rPr lang="en-US" dirty="0"/>
              <a:t>How would you categorize them?  What do you know about them?</a:t>
            </a:r>
            <a:endParaRPr lang="en-US" dirty="0">
              <a:ea typeface="Calibri"/>
              <a:cs typeface="Calibri"/>
            </a:endParaRPr>
          </a:p>
          <a:p>
            <a:pPr marL="171450" indent="-171450">
              <a:buFont typeface="Arial"/>
              <a:buChar char="•"/>
            </a:pPr>
            <a:r>
              <a:rPr lang="en-US" dirty="0"/>
              <a:t>What are some of the professions in your parish community?</a:t>
            </a:r>
            <a:endParaRPr lang="en-US" dirty="0">
              <a:ea typeface="Calibri"/>
              <a:cs typeface="Calibri"/>
            </a:endParaRPr>
          </a:p>
          <a:p>
            <a:pPr marL="171450" indent="-171450">
              <a:buFont typeface="Arial"/>
              <a:buChar char="•"/>
            </a:pPr>
            <a:r>
              <a:rPr lang="en-US" dirty="0"/>
              <a:t>Are they business owners, school teachers, college students? Are they parents? Elderly or empty nesters? </a:t>
            </a:r>
            <a:endParaRPr lang="en-US" dirty="0">
              <a:ea typeface="Calibri"/>
              <a:cs typeface="Calibri"/>
            </a:endParaRPr>
          </a:p>
          <a:p>
            <a:pPr marL="171450" indent="-171450">
              <a:buFont typeface="Arial"/>
              <a:buChar char="•"/>
            </a:pPr>
            <a:r>
              <a:rPr lang="en-US" dirty="0"/>
              <a:t>What are some of the specialized ministry groups in your parish? </a:t>
            </a:r>
            <a:endParaRPr lang="en-US" dirty="0">
              <a:ea typeface="Calibri"/>
              <a:cs typeface="Calibri"/>
            </a:endParaRPr>
          </a:p>
          <a:p>
            <a:pPr marL="171450" indent="-171450">
              <a:buFont typeface="Arial"/>
              <a:buChar char="•"/>
            </a:pPr>
            <a:r>
              <a:rPr lang="en-US" dirty="0"/>
              <a:t>How would you describe the cultural make-up of your parish?</a:t>
            </a:r>
            <a:endParaRPr lang="en-US" dirty="0">
              <a:ea typeface="Calibri"/>
              <a:cs typeface="Calibri"/>
            </a:endParaRPr>
          </a:p>
          <a:p>
            <a:pPr marL="171450" indent="-171450">
              <a:buFont typeface="Arial"/>
              <a:buChar char="•"/>
            </a:pPr>
            <a:r>
              <a:rPr lang="en-US" dirty="0"/>
              <a:t>Who are some of the social groups that stand out in the community? </a:t>
            </a:r>
            <a:endParaRPr lang="en-US" dirty="0">
              <a:ea typeface="Calibri"/>
              <a:cs typeface="Calibri"/>
            </a:endParaRPr>
          </a:p>
          <a:p>
            <a:pPr marL="171450" indent="-171450">
              <a:buFont typeface="Arial"/>
              <a:buChar char="•"/>
            </a:pPr>
            <a:r>
              <a:rPr lang="en-US" dirty="0"/>
              <a:t>What are some of the businesses surrounding your parish? Is there a school? A prison? A hospital? A nursing home?</a:t>
            </a:r>
            <a:endParaRPr lang="en-US" dirty="0">
              <a:ea typeface="Calibri"/>
              <a:cs typeface="Calibri"/>
            </a:endParaRPr>
          </a:p>
          <a:p>
            <a:pPr marL="171450" indent="-171450">
              <a:buFont typeface="Arial"/>
              <a:buChar char="•"/>
            </a:pPr>
            <a:r>
              <a:rPr lang="en-US" dirty="0"/>
              <a:t>Are you in a neighborhood or near an apartment complex? Does your parish community live within the parish boundaries?</a:t>
            </a:r>
            <a:endParaRPr lang="en-US" dirty="0">
              <a:ea typeface="Calibri"/>
              <a:cs typeface="Calibri"/>
            </a:endParaRPr>
          </a:p>
          <a:p>
            <a:endParaRPr lang="en-US" dirty="0">
              <a:ea typeface="Calibri"/>
              <a:cs typeface="Calibri"/>
            </a:endParaRPr>
          </a:p>
          <a:p>
            <a:r>
              <a:rPr lang="en-US" dirty="0"/>
              <a:t>Remember that your parish is also responsible for ALL the soul's that fall within the parish boundary.</a:t>
            </a:r>
            <a:endParaRPr lang="en-US" dirty="0">
              <a:cs typeface="Calibri"/>
            </a:endParaRPr>
          </a:p>
          <a:p>
            <a:endParaRPr lang="en-US" dirty="0"/>
          </a:p>
          <a:p>
            <a:r>
              <a:rPr lang="en-US" dirty="0"/>
              <a:t>Think about who they are.</a:t>
            </a:r>
            <a:endParaRPr lang="en-US" dirty="0">
              <a:cs typeface="Calibri"/>
            </a:endParaRPr>
          </a:p>
          <a:p>
            <a:endParaRPr lang="en-US"/>
          </a:p>
          <a:p>
            <a:r>
              <a:rPr lang="en-US" dirty="0"/>
              <a:t>To help you with this question, let's look at our sample parish, St. Boniface. They serve:</a:t>
            </a:r>
            <a:endParaRPr lang="en-US" dirty="0">
              <a:cs typeface="Calibri"/>
            </a:endParaRPr>
          </a:p>
          <a:p>
            <a:pPr marL="577850" indent="-497205">
              <a:buFont typeface="Arial"/>
              <a:buChar char="•"/>
            </a:pPr>
            <a:r>
              <a:rPr lang="en-US" dirty="0"/>
              <a:t>Farmers, ranchers, truck-drivers, business owners, and educators</a:t>
            </a:r>
            <a:endParaRPr lang="en-US" dirty="0">
              <a:ea typeface="Calibri"/>
              <a:cs typeface="Calibri"/>
            </a:endParaRPr>
          </a:p>
          <a:p>
            <a:pPr marL="577850" indent="-497205">
              <a:buFont typeface="Arial"/>
              <a:buChar char="•"/>
            </a:pPr>
            <a:r>
              <a:rPr lang="en-US" dirty="0"/>
              <a:t>Even mix of Anglo and Hispanic families w/3+ kids</a:t>
            </a:r>
            <a:endParaRPr lang="en-US" dirty="0">
              <a:ea typeface="Calibri"/>
              <a:cs typeface="Calibri"/>
            </a:endParaRPr>
          </a:p>
          <a:p>
            <a:pPr marL="577850" indent="-497205">
              <a:buFont typeface="Arial"/>
              <a:buChar char="•"/>
            </a:pPr>
            <a:r>
              <a:rPr lang="en-US" dirty="0"/>
              <a:t>Growing Spanish-only speaking population</a:t>
            </a:r>
            <a:endParaRPr lang="en-US" dirty="0">
              <a:ea typeface="Calibri"/>
              <a:cs typeface="Calibri"/>
            </a:endParaRPr>
          </a:p>
          <a:p>
            <a:pPr marL="577850" indent="-497205">
              <a:buFont typeface="Arial"/>
              <a:buChar char="•"/>
            </a:pPr>
            <a:r>
              <a:rPr lang="en-US"/>
              <a:t>Various Christian denominations</a:t>
            </a:r>
            <a:endParaRPr lang="en-US">
              <a:cs typeface="Calibri"/>
            </a:endParaRPr>
          </a:p>
          <a:p>
            <a:pPr marL="577850" indent="-497205">
              <a:buFont typeface="Arial"/>
              <a:buChar char="•"/>
            </a:pPr>
            <a:r>
              <a:rPr lang="en-US"/>
              <a:t>Mid-size commuter population</a:t>
            </a:r>
            <a:endParaRPr lang="en-US">
              <a:cs typeface="Calibri"/>
            </a:endParaRPr>
          </a:p>
          <a:p>
            <a:pPr marL="577850" indent="-497205">
              <a:buFont typeface="Arial"/>
              <a:buChar char="•"/>
            </a:pPr>
            <a:r>
              <a:rPr lang="en-US"/>
              <a:t>New subdivisions for incoming families</a:t>
            </a:r>
            <a:endParaRPr lang="en-US">
              <a:cs typeface="Calibri"/>
            </a:endParaRPr>
          </a:p>
          <a:p>
            <a:pPr marL="577850" indent="-497205">
              <a:buFont typeface="Arial"/>
              <a:buChar char="•"/>
            </a:pPr>
            <a:r>
              <a:rPr lang="en-US"/>
              <a:t>Youth and YAs often leave for higher </a:t>
            </a:r>
            <a:r>
              <a:rPr lang="en-US" err="1"/>
              <a:t>edu</a:t>
            </a:r>
            <a:r>
              <a:rPr lang="en-US"/>
              <a:t> or work opportunities</a:t>
            </a:r>
            <a:endParaRPr lang="en-US">
              <a:cs typeface="Calibri"/>
            </a:endParaRPr>
          </a:p>
          <a:p>
            <a:pPr marL="577850" indent="-497205">
              <a:buFont typeface="Arial"/>
              <a:buChar char="•"/>
            </a:pPr>
            <a:r>
              <a:rPr lang="en-US"/>
              <a:t>Athletics, FFA, and rodeo enthusiasts</a:t>
            </a:r>
            <a:endParaRPr lang="en-US">
              <a:cs typeface="Calibri"/>
            </a:endParaRPr>
          </a:p>
          <a:p>
            <a:pPr marL="577850" indent="-497205">
              <a:buFont typeface="Arial"/>
              <a:buChar char="•"/>
            </a:pPr>
            <a:r>
              <a:rPr lang="en-US"/>
              <a:t>Large senior population</a:t>
            </a:r>
            <a:endParaRPr lang="en-US">
              <a:cs typeface="Calibri"/>
            </a:endParaRPr>
          </a:p>
          <a:p>
            <a:pPr marL="1492250" lvl="2" indent="-497205">
              <a:buFont typeface="Arial,Sans-Serif"/>
              <a:buChar char="⚬"/>
            </a:pPr>
            <a:endParaRPr lang="en-US" dirty="0">
              <a:ea typeface="Calibri"/>
              <a:cs typeface="Calibri"/>
            </a:endParaRPr>
          </a:p>
          <a:p>
            <a:r>
              <a:rPr lang="en-US" dirty="0"/>
              <a:t>Now lets take some time to individually reflect and write your notes. Put them on the "Who" side of your large paper. </a:t>
            </a:r>
            <a:r>
              <a:rPr lang="en-US" b="1" dirty="0"/>
              <a:t>Allow some time for personal reflection.</a:t>
            </a:r>
            <a:endParaRPr lang="en-US" b="1" dirty="0">
              <a:ea typeface="Calibri"/>
              <a:cs typeface="Calibri"/>
            </a:endParaRPr>
          </a:p>
          <a:p>
            <a:endParaRPr lang="en-US" dirty="0"/>
          </a:p>
          <a:p>
            <a:r>
              <a:rPr lang="en-US" dirty="0"/>
              <a:t>Talk about who your parish serves. Remember to include everyone in the discussion and then ask yourselves, is EVERYONE represented? </a:t>
            </a:r>
          </a:p>
          <a:p>
            <a:endParaRPr lang="en-US" dirty="0"/>
          </a:p>
          <a:p>
            <a:r>
              <a:rPr lang="en-US" dirty="0"/>
              <a:t>When you have everyone represented, put those sticky notes on your butcher paper on the correct side.</a:t>
            </a:r>
          </a:p>
          <a:p>
            <a:endParaRPr lang="en-US" dirty="0"/>
          </a:p>
          <a:p>
            <a:r>
              <a:rPr lang="en-US" dirty="0"/>
              <a:t>Moving forward, when your parish creates programs or makes decisions, you have an accurate reflection of who will be impacted.</a:t>
            </a:r>
            <a:endParaRPr lang="en-US" dirty="0">
              <a:cs typeface="Calibri"/>
            </a:endParaRPr>
          </a:p>
          <a:p>
            <a:pPr marL="1492250" indent="-497205">
              <a:buFont typeface="Arial"/>
              <a:buChar char="•"/>
            </a:pP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06515" y="3913220"/>
            <a:ext cx="10074970" cy="1651635"/>
          </a:xfrm>
          <a:prstGeom prst="rect">
            <a:avLst/>
          </a:prstGeom>
        </p:spPr>
        <p:txBody>
          <a:bodyPr lIns="0" tIns="0" rIns="0" bIns="0" rtlCol="0" anchor="t">
            <a:spAutoFit/>
          </a:bodyPr>
          <a:lstStyle/>
          <a:p>
            <a:pPr algn="ctr">
              <a:lnSpc>
                <a:spcPts val="13439"/>
              </a:lnSpc>
            </a:pPr>
            <a:r>
              <a:rPr lang="en-US" sz="9600">
                <a:solidFill>
                  <a:srgbClr val="534741"/>
                </a:solidFill>
                <a:latin typeface="Cabin"/>
              </a:rPr>
              <a:t>PASTORAL VISION</a:t>
            </a:r>
          </a:p>
        </p:txBody>
      </p:sp>
      <p:sp>
        <p:nvSpPr>
          <p:cNvPr id="3" name="TextBox 3"/>
          <p:cNvSpPr txBox="1"/>
          <p:nvPr/>
        </p:nvSpPr>
        <p:spPr>
          <a:xfrm>
            <a:off x="5406845" y="6005075"/>
            <a:ext cx="7474309" cy="405765"/>
          </a:xfrm>
          <a:prstGeom prst="rect">
            <a:avLst/>
          </a:prstGeom>
        </p:spPr>
        <p:txBody>
          <a:bodyPr lIns="0" tIns="0" rIns="0" bIns="0" rtlCol="0" anchor="t">
            <a:spAutoFit/>
          </a:bodyPr>
          <a:lstStyle/>
          <a:p>
            <a:pPr algn="ctr">
              <a:lnSpc>
                <a:spcPts val="3359"/>
              </a:lnSpc>
            </a:pPr>
            <a:r>
              <a:rPr lang="en-US" sz="2400" spc="480">
                <a:solidFill>
                  <a:srgbClr val="534741"/>
                </a:solidFill>
                <a:latin typeface="Cabin Bold"/>
              </a:rPr>
              <a:t>ARCHDIOCESE OF SAN ANTONIO</a:t>
            </a:r>
          </a:p>
        </p:txBody>
      </p:sp>
      <p:sp>
        <p:nvSpPr>
          <p:cNvPr id="4" name="AutoShape 4"/>
          <p:cNvSpPr/>
          <p:nvPr/>
        </p:nvSpPr>
        <p:spPr>
          <a:xfrm>
            <a:off x="5553087" y="5678116"/>
            <a:ext cx="7181826" cy="0"/>
          </a:xfrm>
          <a:prstGeom prst="line">
            <a:avLst/>
          </a:prstGeom>
          <a:ln w="47625" cap="flat">
            <a:solidFill>
              <a:srgbClr val="0F57A5"/>
            </a:solidFill>
            <a:prstDash val="solid"/>
            <a:headEnd type="none" w="sm" len="sm"/>
            <a:tailEnd type="none" w="sm" len="sm"/>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rectangular object with black text&#10;&#10;Description automatically generated">
            <a:extLst>
              <a:ext uri="{FF2B5EF4-FFF2-40B4-BE49-F238E27FC236}">
                <a16:creationId xmlns:a16="http://schemas.microsoft.com/office/drawing/2014/main" id="{EC2FC57E-BD0F-56A9-218C-C40EAB46C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 y="0"/>
            <a:ext cx="18285538" cy="10287000"/>
          </a:xfrm>
          <a:prstGeom prst="rect">
            <a:avLst/>
          </a:prstGeom>
        </p:spPr>
      </p:pic>
      <p:sp>
        <p:nvSpPr>
          <p:cNvPr id="5" name="TextBox 4">
            <a:extLst>
              <a:ext uri="{FF2B5EF4-FFF2-40B4-BE49-F238E27FC236}">
                <a16:creationId xmlns:a16="http://schemas.microsoft.com/office/drawing/2014/main" id="{26C0FC41-52A3-F276-81D2-03A7E907B62F}"/>
              </a:ext>
            </a:extLst>
          </p:cNvPr>
          <p:cNvSpPr txBox="1"/>
          <p:nvPr/>
        </p:nvSpPr>
        <p:spPr>
          <a:xfrm>
            <a:off x="5058456" y="2200164"/>
            <a:ext cx="373424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ea typeface="Calibri"/>
                <a:cs typeface="Calibri"/>
              </a:rPr>
              <a:t>Prayer Warriors</a:t>
            </a:r>
            <a:endParaRPr lang="en-US" sz="4000"/>
          </a:p>
          <a:p>
            <a:r>
              <a:rPr lang="en-US" sz="4000">
                <a:ea typeface="Calibri"/>
                <a:cs typeface="Calibri"/>
              </a:rPr>
              <a:t>All are Welcome</a:t>
            </a:r>
          </a:p>
          <a:p>
            <a:r>
              <a:rPr lang="en-US" sz="4000">
                <a:ea typeface="Calibri"/>
                <a:cs typeface="Calibri"/>
              </a:rPr>
              <a:t>Team Players</a:t>
            </a:r>
          </a:p>
        </p:txBody>
      </p:sp>
      <p:sp>
        <p:nvSpPr>
          <p:cNvPr id="6" name="TextBox 3">
            <a:extLst>
              <a:ext uri="{FF2B5EF4-FFF2-40B4-BE49-F238E27FC236}">
                <a16:creationId xmlns:a16="http://schemas.microsoft.com/office/drawing/2014/main" id="{15D78EE1-8F48-1D86-7E8A-E56FA689E81E}"/>
              </a:ext>
            </a:extLst>
          </p:cNvPr>
          <p:cNvSpPr txBox="1"/>
          <p:nvPr/>
        </p:nvSpPr>
        <p:spPr>
          <a:xfrm>
            <a:off x="4539656" y="4879214"/>
            <a:ext cx="6186394" cy="267765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lvl="2" indent="-497205">
              <a:buFont typeface="Arial,Sans-Serif"/>
              <a:buChar char="⚬"/>
            </a:pPr>
            <a:r>
              <a:rPr lang="en-US" sz="2800" dirty="0">
                <a:latin typeface="Arial"/>
                <a:ea typeface="Calibri"/>
                <a:cs typeface="Arial"/>
              </a:rPr>
              <a:t>Low-to-wealthy income families</a:t>
            </a:r>
          </a:p>
          <a:p>
            <a:pPr marL="1492250" lvl="2" indent="-497205">
              <a:buFont typeface="Arial,Sans-Serif"/>
              <a:buChar char="⚬"/>
            </a:pPr>
            <a:r>
              <a:rPr lang="en-US" sz="2800" dirty="0">
                <a:latin typeface="Arial"/>
                <a:ea typeface="Calibri"/>
                <a:cs typeface="Arial"/>
              </a:rPr>
              <a:t>English &amp; Spanish speaking families</a:t>
            </a:r>
          </a:p>
          <a:p>
            <a:pPr marL="1492250" lvl="2" indent="-497205">
              <a:buFont typeface="Arial,Sans-Serif"/>
              <a:buChar char="⚬"/>
            </a:pPr>
            <a:r>
              <a:rPr lang="en-US" sz="2800" dirty="0">
                <a:latin typeface="Arial"/>
                <a:ea typeface="Calibri"/>
                <a:cs typeface="Arial"/>
              </a:rPr>
              <a:t>Many w/high school, higher education degrees &amp; certs</a:t>
            </a:r>
          </a:p>
        </p:txBody>
      </p:sp>
      <p:sp>
        <p:nvSpPr>
          <p:cNvPr id="8" name="TextBox 3">
            <a:extLst>
              <a:ext uri="{FF2B5EF4-FFF2-40B4-BE49-F238E27FC236}">
                <a16:creationId xmlns:a16="http://schemas.microsoft.com/office/drawing/2014/main" id="{67B04732-3E8D-A9A0-9A54-480EBA34460B}"/>
              </a:ext>
            </a:extLst>
          </p:cNvPr>
          <p:cNvSpPr txBox="1"/>
          <p:nvPr/>
        </p:nvSpPr>
        <p:spPr>
          <a:xfrm>
            <a:off x="10404705" y="4922344"/>
            <a:ext cx="7807795" cy="31085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indent="-497205">
              <a:buFont typeface="Arial,Sans-Serif"/>
              <a:buChar char="⚬"/>
            </a:pPr>
            <a:r>
              <a:rPr lang="en-US" sz="2800" dirty="0">
                <a:latin typeface="Arial"/>
                <a:ea typeface="Calibri"/>
                <a:cs typeface="Arial"/>
              </a:rPr>
              <a:t>Mid-size homeless population</a:t>
            </a:r>
          </a:p>
          <a:p>
            <a:pPr marL="1492250" lvl="2" indent="-497205">
              <a:buFont typeface="Arial,Sans-Serif"/>
              <a:buChar char="⚬"/>
            </a:pPr>
            <a:r>
              <a:rPr lang="en-US" sz="2800" dirty="0">
                <a:latin typeface="Arial"/>
                <a:ea typeface="Calibri"/>
                <a:cs typeface="Arial"/>
              </a:rPr>
              <a:t>10 + ministry groups</a:t>
            </a:r>
          </a:p>
          <a:p>
            <a:pPr marL="1492250" lvl="2" indent="-497205">
              <a:buFont typeface="Arial,Sans-Serif"/>
              <a:buChar char="⚬"/>
            </a:pPr>
            <a:r>
              <a:rPr lang="en-US" sz="2800" dirty="0">
                <a:latin typeface="Arial"/>
                <a:ea typeface="Calibri"/>
                <a:cs typeface="Arial"/>
              </a:rPr>
              <a:t>Many young families, singles, elderly, divorced, young adults, college students, migrants and immigrants</a:t>
            </a:r>
          </a:p>
          <a:p>
            <a:pPr marL="1492250" lvl="2" indent="-497205">
              <a:buFont typeface="Arial,Sans-Serif"/>
              <a:buChar char="⚬"/>
            </a:pPr>
            <a:endParaRPr lang="en-US" sz="2800">
              <a:latin typeface="Arial"/>
              <a:ea typeface="Calibri"/>
              <a:cs typeface="Arial"/>
            </a:endParaRPr>
          </a:p>
          <a:p>
            <a:pPr marL="1492250" lvl="2" indent="-497205">
              <a:buFont typeface="Arial,Sans-Serif"/>
              <a:buChar char="⚬"/>
            </a:pPr>
            <a:endParaRPr lang="en-US" sz="2800">
              <a:latin typeface="Arial"/>
              <a:cs typeface="Arial"/>
            </a:endParaRPr>
          </a:p>
        </p:txBody>
      </p:sp>
    </p:spTree>
    <p:extLst>
      <p:ext uri="{BB962C8B-B14F-4D97-AF65-F5344CB8AC3E}">
        <p14:creationId xmlns:p14="http://schemas.microsoft.com/office/powerpoint/2010/main" val="3166999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rectangular object with black text&#10;&#10;Description automatically generated">
            <a:extLst>
              <a:ext uri="{FF2B5EF4-FFF2-40B4-BE49-F238E27FC236}">
                <a16:creationId xmlns:a16="http://schemas.microsoft.com/office/drawing/2014/main" id="{328EE03A-4B9A-3337-5652-4DACF9C77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 y="0"/>
            <a:ext cx="18285538" cy="10287000"/>
          </a:xfrm>
          <a:prstGeom prst="rect">
            <a:avLst/>
          </a:prstGeom>
        </p:spPr>
      </p:pic>
      <p:sp>
        <p:nvSpPr>
          <p:cNvPr id="5" name="TextBox 4">
            <a:extLst>
              <a:ext uri="{FF2B5EF4-FFF2-40B4-BE49-F238E27FC236}">
                <a16:creationId xmlns:a16="http://schemas.microsoft.com/office/drawing/2014/main" id="{26C0FC41-52A3-F276-81D2-03A7E907B62F}"/>
              </a:ext>
            </a:extLst>
          </p:cNvPr>
          <p:cNvSpPr txBox="1"/>
          <p:nvPr/>
        </p:nvSpPr>
        <p:spPr>
          <a:xfrm>
            <a:off x="5058456" y="2200164"/>
            <a:ext cx="373424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ea typeface="Calibri"/>
                <a:cs typeface="Calibri"/>
              </a:rPr>
              <a:t>Prayer Warriors</a:t>
            </a:r>
            <a:endParaRPr lang="en-US" sz="4000"/>
          </a:p>
          <a:p>
            <a:r>
              <a:rPr lang="en-US" sz="4000">
                <a:ea typeface="Calibri"/>
                <a:cs typeface="Calibri"/>
              </a:rPr>
              <a:t>All are Welcome</a:t>
            </a:r>
          </a:p>
          <a:p>
            <a:r>
              <a:rPr lang="en-US" sz="4000">
                <a:ea typeface="Calibri"/>
                <a:cs typeface="Calibri"/>
              </a:rPr>
              <a:t>Team Players</a:t>
            </a:r>
          </a:p>
        </p:txBody>
      </p:sp>
      <p:sp>
        <p:nvSpPr>
          <p:cNvPr id="6" name="TextBox 3">
            <a:extLst>
              <a:ext uri="{FF2B5EF4-FFF2-40B4-BE49-F238E27FC236}">
                <a16:creationId xmlns:a16="http://schemas.microsoft.com/office/drawing/2014/main" id="{15D78EE1-8F48-1D86-7E8A-E56FA689E81E}"/>
              </a:ext>
            </a:extLst>
          </p:cNvPr>
          <p:cNvSpPr txBox="1"/>
          <p:nvPr/>
        </p:nvSpPr>
        <p:spPr>
          <a:xfrm>
            <a:off x="4566219" y="5286602"/>
            <a:ext cx="6604331"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lvl="2" indent="-497205">
              <a:buFont typeface="Arial,Sans-Serif"/>
              <a:buChar char="⚬"/>
            </a:pPr>
            <a:r>
              <a:rPr lang="en-US" sz="2400" dirty="0">
                <a:latin typeface="Arial"/>
                <a:ea typeface="Calibri"/>
                <a:cs typeface="Arial"/>
              </a:rPr>
              <a:t>Farmers, oilfield workers</a:t>
            </a:r>
            <a:endParaRPr lang="en-US" sz="2400" dirty="0">
              <a:latin typeface="Calibri"/>
              <a:ea typeface="Calibri"/>
              <a:cs typeface="Calibri"/>
            </a:endParaRPr>
          </a:p>
          <a:p>
            <a:pPr marL="1492250" lvl="2" indent="-497205">
              <a:buFont typeface="Arial,Sans-Serif"/>
              <a:buChar char="⚬"/>
            </a:pPr>
            <a:r>
              <a:rPr lang="en-US" sz="2400" dirty="0">
                <a:latin typeface="Arial"/>
                <a:ea typeface="Calibri"/>
                <a:cs typeface="Arial"/>
              </a:rPr>
              <a:t>Polish &amp; Hispanic families w/3+ kids</a:t>
            </a:r>
          </a:p>
          <a:p>
            <a:pPr marL="1492250" lvl="2" indent="-497205">
              <a:buFont typeface="Arial,Sans-Serif"/>
              <a:buChar char="⚬"/>
            </a:pPr>
            <a:r>
              <a:rPr lang="en-US" sz="2400" dirty="0">
                <a:latin typeface="Arial"/>
                <a:ea typeface="Calibri"/>
                <a:cs typeface="Arial"/>
              </a:rPr>
              <a:t>Growing Spanish speaking population</a:t>
            </a:r>
          </a:p>
          <a:p>
            <a:pPr marL="1492250" lvl="2" indent="-497205">
              <a:buFont typeface="Arial,Sans-Serif"/>
              <a:buChar char="⚬"/>
            </a:pPr>
            <a:r>
              <a:rPr lang="en-US" sz="2400" dirty="0">
                <a:latin typeface="Arial"/>
                <a:ea typeface="Calibri"/>
                <a:cs typeface="Arial"/>
              </a:rPr>
              <a:t>Various Christian denominations</a:t>
            </a:r>
          </a:p>
          <a:p>
            <a:pPr marL="1492250" lvl="2" indent="-497205">
              <a:buFont typeface="Arial,Sans-Serif"/>
              <a:buChar char="⚬"/>
            </a:pPr>
            <a:r>
              <a:rPr lang="en-US" sz="2400" dirty="0">
                <a:latin typeface="Arial"/>
                <a:ea typeface="Calibri"/>
                <a:cs typeface="Arial"/>
              </a:rPr>
              <a:t>Mid-size commuter population</a:t>
            </a:r>
          </a:p>
        </p:txBody>
      </p:sp>
      <p:sp>
        <p:nvSpPr>
          <p:cNvPr id="8" name="TextBox 3">
            <a:extLst>
              <a:ext uri="{FF2B5EF4-FFF2-40B4-BE49-F238E27FC236}">
                <a16:creationId xmlns:a16="http://schemas.microsoft.com/office/drawing/2014/main" id="{67B04732-3E8D-A9A0-9A54-480EBA34460B}"/>
              </a:ext>
            </a:extLst>
          </p:cNvPr>
          <p:cNvSpPr txBox="1"/>
          <p:nvPr/>
        </p:nvSpPr>
        <p:spPr>
          <a:xfrm>
            <a:off x="10404705" y="5439928"/>
            <a:ext cx="7678399" cy="19389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indent="-497205">
              <a:buFont typeface="Arial,Sans-Serif"/>
              <a:buChar char="⚬"/>
            </a:pPr>
            <a:r>
              <a:rPr lang="en-US" sz="2400" dirty="0">
                <a:latin typeface="Arial"/>
                <a:ea typeface="Calibri"/>
                <a:cs typeface="Arial"/>
              </a:rPr>
              <a:t>New subdivisions for incoming families</a:t>
            </a:r>
          </a:p>
          <a:p>
            <a:pPr marL="1492250" lvl="2" indent="-497205">
              <a:buFont typeface="Arial,Sans-Serif"/>
              <a:buChar char="⚬"/>
            </a:pPr>
            <a:r>
              <a:rPr lang="en-US" sz="2400" dirty="0">
                <a:latin typeface="Arial"/>
                <a:ea typeface="Calibri"/>
                <a:cs typeface="Arial"/>
              </a:rPr>
              <a:t>Youth and YAs often leave for higher </a:t>
            </a:r>
            <a:r>
              <a:rPr lang="en-US" sz="2400" dirty="0" err="1">
                <a:latin typeface="Arial"/>
                <a:ea typeface="Calibri"/>
                <a:cs typeface="Arial"/>
              </a:rPr>
              <a:t>edu</a:t>
            </a:r>
            <a:r>
              <a:rPr lang="en-US" sz="2400" dirty="0">
                <a:latin typeface="Arial"/>
                <a:ea typeface="Calibri"/>
                <a:cs typeface="Arial"/>
              </a:rPr>
              <a:t> or work opportunities</a:t>
            </a:r>
          </a:p>
          <a:p>
            <a:pPr marL="1492250" lvl="2" indent="-497205">
              <a:buFont typeface="Arial,Sans-Serif"/>
              <a:buChar char="⚬"/>
            </a:pPr>
            <a:r>
              <a:rPr lang="en-US" sz="2400" dirty="0">
                <a:latin typeface="Arial"/>
                <a:cs typeface="Arial"/>
              </a:rPr>
              <a:t>Athletics, FFA, and rodeo enthusiasts</a:t>
            </a:r>
          </a:p>
          <a:p>
            <a:pPr marL="1492250" lvl="2" indent="-497205">
              <a:buFont typeface="Arial,Sans-Serif"/>
              <a:buChar char="⚬"/>
            </a:pPr>
            <a:r>
              <a:rPr lang="en-US" sz="2400" dirty="0">
                <a:latin typeface="Arial"/>
                <a:cs typeface="Arial"/>
              </a:rPr>
              <a:t>Large senior population</a:t>
            </a:r>
          </a:p>
        </p:txBody>
      </p:sp>
    </p:spTree>
    <p:extLst>
      <p:ext uri="{BB962C8B-B14F-4D97-AF65-F5344CB8AC3E}">
        <p14:creationId xmlns:p14="http://schemas.microsoft.com/office/powerpoint/2010/main" val="2821346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AutoShape 2"/>
          <p:cNvSpPr/>
          <p:nvPr/>
        </p:nvSpPr>
        <p:spPr>
          <a:xfrm>
            <a:off x="1905992" y="3920691"/>
            <a:ext cx="2254419" cy="0"/>
          </a:xfrm>
          <a:prstGeom prst="line">
            <a:avLst/>
          </a:prstGeom>
          <a:ln w="47625" cap="flat">
            <a:solidFill>
              <a:srgbClr val="A28231"/>
            </a:solidFill>
            <a:prstDash val="solid"/>
            <a:headEnd type="none" w="sm" len="sm"/>
            <a:tailEnd type="none" w="sm" len="sm"/>
          </a:ln>
        </p:spPr>
        <p:txBody>
          <a:bodyPr/>
          <a:lstStyle/>
          <a:p>
            <a:endParaRPr lang="en-US"/>
          </a:p>
        </p:txBody>
      </p:sp>
      <p:sp>
        <p:nvSpPr>
          <p:cNvPr id="4" name="TextBox 4"/>
          <p:cNvSpPr txBox="1"/>
          <p:nvPr/>
        </p:nvSpPr>
        <p:spPr>
          <a:xfrm>
            <a:off x="1897071" y="1672446"/>
            <a:ext cx="7227822" cy="1827530"/>
          </a:xfrm>
          <a:prstGeom prst="rect">
            <a:avLst/>
          </a:prstGeom>
        </p:spPr>
        <p:txBody>
          <a:bodyPr lIns="0" tIns="0" rIns="0" bIns="0" rtlCol="0" anchor="t">
            <a:spAutoFit/>
          </a:bodyPr>
          <a:lstStyle/>
          <a:p>
            <a:pPr>
              <a:lnSpc>
                <a:spcPts val="7419"/>
              </a:lnSpc>
            </a:pPr>
            <a:r>
              <a:rPr lang="en-US" sz="5299">
                <a:solidFill>
                  <a:srgbClr val="1D1D1F"/>
                </a:solidFill>
                <a:latin typeface="Cabin Bold"/>
              </a:rPr>
              <a:t>PARISH VISIONING EXERCISE</a:t>
            </a:r>
          </a:p>
        </p:txBody>
      </p:sp>
      <p:sp>
        <p:nvSpPr>
          <p:cNvPr id="7" name="TextBox 4">
            <a:extLst>
              <a:ext uri="{FF2B5EF4-FFF2-40B4-BE49-F238E27FC236}">
                <a16:creationId xmlns:a16="http://schemas.microsoft.com/office/drawing/2014/main" id="{5FCDDA62-546B-F552-70E8-9ADDD6180BCE}"/>
              </a:ext>
            </a:extLst>
          </p:cNvPr>
          <p:cNvSpPr txBox="1"/>
          <p:nvPr/>
        </p:nvSpPr>
        <p:spPr>
          <a:xfrm>
            <a:off x="1902988" y="4275582"/>
            <a:ext cx="8259873" cy="4486998"/>
          </a:xfrm>
          <a:prstGeom prst="rect">
            <a:avLst/>
          </a:prstGeom>
        </p:spPr>
        <p:txBody>
          <a:bodyPr wrap="square" lIns="0" tIns="0" rIns="0" bIns="0" rtlCol="0" anchor="t">
            <a:spAutoFit/>
          </a:bodyPr>
          <a:lstStyle/>
          <a:p>
            <a:pPr>
              <a:lnSpc>
                <a:spcPts val="4369"/>
              </a:lnSpc>
            </a:pPr>
            <a:r>
              <a:rPr lang="en-US" sz="5400" dirty="0">
                <a:solidFill>
                  <a:srgbClr val="000000"/>
                </a:solidFill>
                <a:ea typeface="+mn-lt"/>
                <a:cs typeface="+mn-lt"/>
              </a:rPr>
              <a:t>If your parish were able to do everything possible, with no limitation on time, energy or resources, what would it look like?</a:t>
            </a:r>
          </a:p>
          <a:p>
            <a:pPr>
              <a:lnSpc>
                <a:spcPts val="4369"/>
              </a:lnSpc>
            </a:pPr>
            <a:endParaRPr lang="en-US" sz="4800">
              <a:solidFill>
                <a:srgbClr val="454545"/>
              </a:solidFill>
              <a:latin typeface="Cabin"/>
            </a:endParaRPr>
          </a:p>
          <a:p>
            <a:pPr>
              <a:lnSpc>
                <a:spcPts val="4369"/>
              </a:lnSpc>
            </a:pPr>
            <a:r>
              <a:rPr lang="en-US" sz="3600" dirty="0">
                <a:solidFill>
                  <a:srgbClr val="454545"/>
                </a:solidFill>
                <a:latin typeface="Calibri"/>
                <a:cs typeface="Calibri"/>
              </a:rPr>
              <a:t>If we had everything we needed, who could we be? What could we do?</a:t>
            </a:r>
            <a:endParaRPr lang="en-US" dirty="0">
              <a:latin typeface="Calibri"/>
              <a:cs typeface="Calibri"/>
            </a:endParaRPr>
          </a:p>
        </p:txBody>
      </p:sp>
      <p:pic>
        <p:nvPicPr>
          <p:cNvPr id="5" name="Picture 4">
            <a:extLst>
              <a:ext uri="{FF2B5EF4-FFF2-40B4-BE49-F238E27FC236}">
                <a16:creationId xmlns:a16="http://schemas.microsoft.com/office/drawing/2014/main" id="{61027606-68F2-84D8-EE04-8ACCBC735C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86001" y="2324100"/>
            <a:ext cx="7901999" cy="7962900"/>
          </a:xfrm>
          <a:prstGeom prst="rect">
            <a:avLst/>
          </a:prstGeom>
        </p:spPr>
      </p:pic>
    </p:spTree>
    <p:extLst>
      <p:ext uri="{BB962C8B-B14F-4D97-AF65-F5344CB8AC3E}">
        <p14:creationId xmlns:p14="http://schemas.microsoft.com/office/powerpoint/2010/main" val="369951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rectangular object with black text&#10;&#10;Description automatically generated">
            <a:extLst>
              <a:ext uri="{FF2B5EF4-FFF2-40B4-BE49-F238E27FC236}">
                <a16:creationId xmlns:a16="http://schemas.microsoft.com/office/drawing/2014/main" id="{E84ECE81-F71F-CC9F-157B-55B25F342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 y="0"/>
            <a:ext cx="18285538" cy="10287000"/>
          </a:xfrm>
          <a:prstGeom prst="rect">
            <a:avLst/>
          </a:prstGeom>
        </p:spPr>
      </p:pic>
      <p:sp>
        <p:nvSpPr>
          <p:cNvPr id="5" name="TextBox 4">
            <a:extLst>
              <a:ext uri="{FF2B5EF4-FFF2-40B4-BE49-F238E27FC236}">
                <a16:creationId xmlns:a16="http://schemas.microsoft.com/office/drawing/2014/main" id="{26C0FC41-52A3-F276-81D2-03A7E907B62F}"/>
              </a:ext>
            </a:extLst>
          </p:cNvPr>
          <p:cNvSpPr txBox="1"/>
          <p:nvPr/>
        </p:nvSpPr>
        <p:spPr>
          <a:xfrm>
            <a:off x="5058456" y="2200164"/>
            <a:ext cx="373424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ea typeface="Calibri"/>
                <a:cs typeface="Calibri"/>
              </a:rPr>
              <a:t>Prayer Warriors</a:t>
            </a:r>
            <a:endParaRPr lang="en-US" sz="4000"/>
          </a:p>
          <a:p>
            <a:r>
              <a:rPr lang="en-US" sz="4000">
                <a:ea typeface="Calibri"/>
                <a:cs typeface="Calibri"/>
              </a:rPr>
              <a:t>All are Welcome</a:t>
            </a:r>
          </a:p>
          <a:p>
            <a:r>
              <a:rPr lang="en-US" sz="4000">
                <a:ea typeface="Calibri"/>
                <a:cs typeface="Calibri"/>
              </a:rPr>
              <a:t>Team Players</a:t>
            </a:r>
          </a:p>
        </p:txBody>
      </p:sp>
      <p:sp>
        <p:nvSpPr>
          <p:cNvPr id="6" name="TextBox 3">
            <a:extLst>
              <a:ext uri="{FF2B5EF4-FFF2-40B4-BE49-F238E27FC236}">
                <a16:creationId xmlns:a16="http://schemas.microsoft.com/office/drawing/2014/main" id="{15D78EE1-8F48-1D86-7E8A-E56FA689E81E}"/>
              </a:ext>
            </a:extLst>
          </p:cNvPr>
          <p:cNvSpPr txBox="1"/>
          <p:nvPr/>
        </p:nvSpPr>
        <p:spPr>
          <a:xfrm>
            <a:off x="4539656" y="4879214"/>
            <a:ext cx="6186394" cy="267765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lvl="2" indent="-497205">
              <a:buFont typeface="Arial,Sans-Serif"/>
              <a:buChar char="⚬"/>
            </a:pPr>
            <a:r>
              <a:rPr lang="en-US" sz="2800" dirty="0">
                <a:latin typeface="Arial"/>
                <a:ea typeface="Calibri"/>
                <a:cs typeface="Arial"/>
              </a:rPr>
              <a:t>Low-to-wealthy income families</a:t>
            </a:r>
          </a:p>
          <a:p>
            <a:pPr marL="1492250" lvl="2" indent="-497205">
              <a:buFont typeface="Arial,Sans-Serif"/>
              <a:buChar char="⚬"/>
            </a:pPr>
            <a:r>
              <a:rPr lang="en-US" sz="2800" dirty="0">
                <a:latin typeface="Arial"/>
                <a:ea typeface="Calibri"/>
                <a:cs typeface="Arial"/>
              </a:rPr>
              <a:t>English and Spanish speaking families</a:t>
            </a:r>
          </a:p>
          <a:p>
            <a:pPr marL="1492250" lvl="2" indent="-497205">
              <a:buFont typeface="Arial,Sans-Serif"/>
              <a:buChar char="⚬"/>
            </a:pPr>
            <a:r>
              <a:rPr lang="en-US" sz="2800" dirty="0">
                <a:latin typeface="Arial"/>
                <a:ea typeface="Calibri"/>
                <a:cs typeface="Arial"/>
              </a:rPr>
              <a:t>Many w/high school, higher education degrees &amp; certs</a:t>
            </a:r>
          </a:p>
        </p:txBody>
      </p:sp>
      <p:sp>
        <p:nvSpPr>
          <p:cNvPr id="8" name="TextBox 3">
            <a:extLst>
              <a:ext uri="{FF2B5EF4-FFF2-40B4-BE49-F238E27FC236}">
                <a16:creationId xmlns:a16="http://schemas.microsoft.com/office/drawing/2014/main" id="{67B04732-3E8D-A9A0-9A54-480EBA34460B}"/>
              </a:ext>
            </a:extLst>
          </p:cNvPr>
          <p:cNvSpPr txBox="1"/>
          <p:nvPr/>
        </p:nvSpPr>
        <p:spPr>
          <a:xfrm>
            <a:off x="10404705" y="4922344"/>
            <a:ext cx="7807795" cy="31085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indent="-497205">
              <a:buFont typeface="Arial,Sans-Serif"/>
              <a:buChar char="⚬"/>
            </a:pPr>
            <a:r>
              <a:rPr lang="en-US" sz="2800" dirty="0">
                <a:latin typeface="Arial"/>
                <a:ea typeface="Calibri"/>
                <a:cs typeface="Arial"/>
              </a:rPr>
              <a:t>Mid-size homeless population</a:t>
            </a:r>
          </a:p>
          <a:p>
            <a:pPr marL="1492250" lvl="2" indent="-497205">
              <a:buFont typeface="Arial,Sans-Serif"/>
              <a:buChar char="⚬"/>
            </a:pPr>
            <a:r>
              <a:rPr lang="en-US" sz="2800" dirty="0">
                <a:latin typeface="Arial"/>
                <a:ea typeface="Calibri"/>
                <a:cs typeface="Arial"/>
              </a:rPr>
              <a:t>10 + ministry groups</a:t>
            </a:r>
          </a:p>
          <a:p>
            <a:pPr marL="1492250" lvl="2" indent="-497205">
              <a:buFont typeface="Arial,Sans-Serif"/>
              <a:buChar char="⚬"/>
            </a:pPr>
            <a:r>
              <a:rPr lang="en-US" sz="2800" dirty="0">
                <a:latin typeface="Arial"/>
                <a:ea typeface="Calibri"/>
                <a:cs typeface="Arial"/>
              </a:rPr>
              <a:t>Many young families, singles, elderly, divorced, young adults, college students, migrants and immigrants</a:t>
            </a:r>
          </a:p>
          <a:p>
            <a:pPr marL="1492250" lvl="2" indent="-497205">
              <a:buFont typeface="Arial,Sans-Serif"/>
              <a:buChar char="⚬"/>
            </a:pPr>
            <a:endParaRPr lang="en-US" sz="2800">
              <a:latin typeface="Arial"/>
              <a:ea typeface="Calibri"/>
              <a:cs typeface="Arial"/>
            </a:endParaRPr>
          </a:p>
          <a:p>
            <a:pPr marL="1492250" lvl="2" indent="-497205">
              <a:buFont typeface="Arial,Sans-Serif"/>
              <a:buChar char="⚬"/>
            </a:pPr>
            <a:endParaRPr lang="en-US" sz="2800">
              <a:latin typeface="Arial"/>
              <a:cs typeface="Arial"/>
            </a:endParaRPr>
          </a:p>
        </p:txBody>
      </p:sp>
      <p:sp>
        <p:nvSpPr>
          <p:cNvPr id="4" name="TextBox 3">
            <a:extLst>
              <a:ext uri="{FF2B5EF4-FFF2-40B4-BE49-F238E27FC236}">
                <a16:creationId xmlns:a16="http://schemas.microsoft.com/office/drawing/2014/main" id="{A7016732-B283-5DE1-B0D0-9ED7AE7352E2}"/>
              </a:ext>
            </a:extLst>
          </p:cNvPr>
          <p:cNvSpPr txBox="1"/>
          <p:nvPr/>
        </p:nvSpPr>
        <p:spPr>
          <a:xfrm>
            <a:off x="5246868" y="7548073"/>
            <a:ext cx="545006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ea typeface="Calibri"/>
                <a:cs typeface="Calibri"/>
              </a:rPr>
              <a:t>Unified community among English &amp; Spanish speaking families</a:t>
            </a:r>
            <a:endParaRPr lang="en-US" sz="1600" dirty="0">
              <a:ea typeface="Calibri"/>
              <a:cs typeface="Calibri"/>
            </a:endParaRPr>
          </a:p>
          <a:p>
            <a:pPr marL="285750" indent="-285750">
              <a:buFont typeface="Arial"/>
              <a:buChar char="•"/>
            </a:pPr>
            <a:r>
              <a:rPr lang="en-US" sz="2400" dirty="0">
                <a:ea typeface="Calibri"/>
                <a:cs typeface="Calibri"/>
              </a:rPr>
              <a:t>Harmony &amp; collaboration between ministry groups</a:t>
            </a:r>
          </a:p>
          <a:p>
            <a:pPr marL="285750" indent="-285750">
              <a:buFont typeface="Arial"/>
              <a:buChar char="•"/>
            </a:pPr>
            <a:r>
              <a:rPr lang="en-US" sz="2400" dirty="0">
                <a:ea typeface="Calibri"/>
                <a:cs typeface="Calibri"/>
              </a:rPr>
              <a:t>Parish offers diverse FF that caters to different </a:t>
            </a:r>
            <a:r>
              <a:rPr lang="en-US" sz="2400" dirty="0" err="1">
                <a:ea typeface="Calibri"/>
                <a:cs typeface="Calibri"/>
              </a:rPr>
              <a:t>edu</a:t>
            </a:r>
            <a:r>
              <a:rPr lang="en-US" sz="2400" dirty="0">
                <a:ea typeface="Calibri"/>
                <a:cs typeface="Calibri"/>
              </a:rPr>
              <a:t> levels</a:t>
            </a:r>
          </a:p>
        </p:txBody>
      </p:sp>
      <p:sp>
        <p:nvSpPr>
          <p:cNvPr id="10" name="TextBox 9">
            <a:extLst>
              <a:ext uri="{FF2B5EF4-FFF2-40B4-BE49-F238E27FC236}">
                <a16:creationId xmlns:a16="http://schemas.microsoft.com/office/drawing/2014/main" id="{7D28FD10-5122-716C-ED52-6032054371D6}"/>
              </a:ext>
            </a:extLst>
          </p:cNvPr>
          <p:cNvSpPr txBox="1"/>
          <p:nvPr/>
        </p:nvSpPr>
        <p:spPr>
          <a:xfrm>
            <a:off x="11290970" y="7591204"/>
            <a:ext cx="648316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ea typeface="Calibri"/>
                <a:cs typeface="Calibri"/>
              </a:rPr>
              <a:t>Ministries offer something for everyone in abundance</a:t>
            </a:r>
          </a:p>
          <a:p>
            <a:pPr marL="285750" indent="-285750">
              <a:buFont typeface="Arial"/>
              <a:buChar char="•"/>
            </a:pPr>
            <a:r>
              <a:rPr lang="en-US" sz="2400" dirty="0">
                <a:ea typeface="Calibri"/>
                <a:cs typeface="Calibri"/>
              </a:rPr>
              <a:t>Excellent comm &amp; relationship between staff &amp; ministry leaders</a:t>
            </a:r>
          </a:p>
          <a:p>
            <a:pPr marL="285750" indent="-285750">
              <a:buFont typeface="Arial"/>
              <a:buChar char="•"/>
            </a:pPr>
            <a:r>
              <a:rPr lang="en-US" sz="2400" dirty="0">
                <a:ea typeface="Calibri"/>
                <a:cs typeface="Calibri"/>
              </a:rPr>
              <a:t>Evangelization is a part of EVERYTHING</a:t>
            </a:r>
          </a:p>
          <a:p>
            <a:pPr marL="285750" indent="-285750">
              <a:buFont typeface="Arial"/>
              <a:buChar char="•"/>
            </a:pPr>
            <a:r>
              <a:rPr lang="en-US" sz="2400" dirty="0">
                <a:ea typeface="Calibri"/>
                <a:cs typeface="Calibri"/>
              </a:rPr>
              <a:t>Marginalized communities feel welcomed</a:t>
            </a:r>
          </a:p>
          <a:p>
            <a:pPr marL="285750" indent="-285750">
              <a:buFont typeface="Arial"/>
              <a:buChar char="•"/>
            </a:pPr>
            <a:endParaRPr lang="en-US" sz="2400">
              <a:ea typeface="Calibri"/>
              <a:cs typeface="Calibri"/>
            </a:endParaRPr>
          </a:p>
        </p:txBody>
      </p:sp>
    </p:spTree>
    <p:extLst>
      <p:ext uri="{BB962C8B-B14F-4D97-AF65-F5344CB8AC3E}">
        <p14:creationId xmlns:p14="http://schemas.microsoft.com/office/powerpoint/2010/main" val="1960279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rectangular object with black text&#10;&#10;Description automatically generated">
            <a:extLst>
              <a:ext uri="{FF2B5EF4-FFF2-40B4-BE49-F238E27FC236}">
                <a16:creationId xmlns:a16="http://schemas.microsoft.com/office/drawing/2014/main" id="{0D665E05-C6CE-DAA3-15F9-F80D73C3F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 y="0"/>
            <a:ext cx="18285538" cy="10287000"/>
          </a:xfrm>
          <a:prstGeom prst="rect">
            <a:avLst/>
          </a:prstGeom>
        </p:spPr>
      </p:pic>
      <p:sp>
        <p:nvSpPr>
          <p:cNvPr id="5" name="TextBox 4">
            <a:extLst>
              <a:ext uri="{FF2B5EF4-FFF2-40B4-BE49-F238E27FC236}">
                <a16:creationId xmlns:a16="http://schemas.microsoft.com/office/drawing/2014/main" id="{26C0FC41-52A3-F276-81D2-03A7E907B62F}"/>
              </a:ext>
            </a:extLst>
          </p:cNvPr>
          <p:cNvSpPr txBox="1"/>
          <p:nvPr/>
        </p:nvSpPr>
        <p:spPr>
          <a:xfrm>
            <a:off x="5058456" y="2200164"/>
            <a:ext cx="373424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ea typeface="Calibri"/>
                <a:cs typeface="Calibri"/>
              </a:rPr>
              <a:t>Prayer Warriors</a:t>
            </a:r>
            <a:endParaRPr lang="en-US" sz="4000"/>
          </a:p>
          <a:p>
            <a:r>
              <a:rPr lang="en-US" sz="4000">
                <a:ea typeface="Calibri"/>
                <a:cs typeface="Calibri"/>
              </a:rPr>
              <a:t>All are Welcome</a:t>
            </a:r>
          </a:p>
          <a:p>
            <a:r>
              <a:rPr lang="en-US" sz="4000">
                <a:ea typeface="Calibri"/>
                <a:cs typeface="Calibri"/>
              </a:rPr>
              <a:t>Team Players</a:t>
            </a:r>
          </a:p>
        </p:txBody>
      </p:sp>
      <p:sp>
        <p:nvSpPr>
          <p:cNvPr id="6" name="TextBox 3">
            <a:extLst>
              <a:ext uri="{FF2B5EF4-FFF2-40B4-BE49-F238E27FC236}">
                <a16:creationId xmlns:a16="http://schemas.microsoft.com/office/drawing/2014/main" id="{15D78EE1-8F48-1D86-7E8A-E56FA689E81E}"/>
              </a:ext>
            </a:extLst>
          </p:cNvPr>
          <p:cNvSpPr txBox="1"/>
          <p:nvPr/>
        </p:nvSpPr>
        <p:spPr>
          <a:xfrm>
            <a:off x="4566219" y="5286602"/>
            <a:ext cx="6604331"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lvl="2" indent="-497205">
              <a:buFont typeface="Arial,Sans-Serif"/>
              <a:buChar char="⚬"/>
            </a:pPr>
            <a:r>
              <a:rPr lang="en-US" sz="2400" dirty="0">
                <a:latin typeface="Arial"/>
                <a:ea typeface="Calibri"/>
                <a:cs typeface="Arial"/>
              </a:rPr>
              <a:t>Farmers, oilfield workers</a:t>
            </a:r>
            <a:endParaRPr lang="en-US" sz="2400" dirty="0">
              <a:latin typeface="Calibri"/>
              <a:ea typeface="Calibri"/>
              <a:cs typeface="Calibri"/>
            </a:endParaRPr>
          </a:p>
          <a:p>
            <a:pPr marL="1492250" lvl="2" indent="-497205">
              <a:buFont typeface="Arial,Sans-Serif"/>
              <a:buChar char="⚬"/>
            </a:pPr>
            <a:r>
              <a:rPr lang="en-US" sz="2400" dirty="0">
                <a:latin typeface="Arial"/>
                <a:ea typeface="Calibri"/>
                <a:cs typeface="Arial"/>
              </a:rPr>
              <a:t>Polish &amp; Hispanic families w/3+ kids</a:t>
            </a:r>
          </a:p>
          <a:p>
            <a:pPr marL="1492250" lvl="2" indent="-497205">
              <a:buFont typeface="Arial,Sans-Serif"/>
              <a:buChar char="⚬"/>
            </a:pPr>
            <a:r>
              <a:rPr lang="en-US" sz="2400" dirty="0">
                <a:latin typeface="Arial"/>
                <a:ea typeface="Calibri"/>
                <a:cs typeface="Arial"/>
              </a:rPr>
              <a:t>Growing Spanish speaking population</a:t>
            </a:r>
          </a:p>
          <a:p>
            <a:pPr marL="1492250" lvl="2" indent="-497205">
              <a:buFont typeface="Arial,Sans-Serif"/>
              <a:buChar char="⚬"/>
            </a:pPr>
            <a:r>
              <a:rPr lang="en-US" sz="2400" dirty="0">
                <a:latin typeface="Arial"/>
                <a:ea typeface="Calibri"/>
                <a:cs typeface="Arial"/>
              </a:rPr>
              <a:t>Various Christian denominations</a:t>
            </a:r>
          </a:p>
          <a:p>
            <a:pPr marL="1492250" lvl="2" indent="-497205">
              <a:buFont typeface="Arial,Sans-Serif"/>
              <a:buChar char="⚬"/>
            </a:pPr>
            <a:r>
              <a:rPr lang="en-US" sz="2400" dirty="0">
                <a:latin typeface="Arial"/>
                <a:ea typeface="Calibri"/>
                <a:cs typeface="Arial"/>
              </a:rPr>
              <a:t>Mid-size commuter population</a:t>
            </a:r>
          </a:p>
        </p:txBody>
      </p:sp>
      <p:sp>
        <p:nvSpPr>
          <p:cNvPr id="8" name="TextBox 3">
            <a:extLst>
              <a:ext uri="{FF2B5EF4-FFF2-40B4-BE49-F238E27FC236}">
                <a16:creationId xmlns:a16="http://schemas.microsoft.com/office/drawing/2014/main" id="{67B04732-3E8D-A9A0-9A54-480EBA34460B}"/>
              </a:ext>
            </a:extLst>
          </p:cNvPr>
          <p:cNvSpPr txBox="1"/>
          <p:nvPr/>
        </p:nvSpPr>
        <p:spPr>
          <a:xfrm>
            <a:off x="10404705" y="5439928"/>
            <a:ext cx="7678399" cy="19389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indent="-497205">
              <a:buFont typeface="Arial,Sans-Serif"/>
              <a:buChar char="⚬"/>
            </a:pPr>
            <a:r>
              <a:rPr lang="en-US" sz="2400" dirty="0">
                <a:latin typeface="Arial"/>
                <a:ea typeface="Calibri"/>
                <a:cs typeface="Arial"/>
              </a:rPr>
              <a:t>New subdivisions for incoming families</a:t>
            </a:r>
          </a:p>
          <a:p>
            <a:pPr marL="1492250" lvl="2" indent="-497205">
              <a:buFont typeface="Arial,Sans-Serif"/>
              <a:buChar char="⚬"/>
            </a:pPr>
            <a:r>
              <a:rPr lang="en-US" sz="2400" dirty="0">
                <a:latin typeface="Arial"/>
                <a:ea typeface="Calibri"/>
                <a:cs typeface="Arial"/>
              </a:rPr>
              <a:t>Youth and YAs often leave for higher </a:t>
            </a:r>
            <a:r>
              <a:rPr lang="en-US" sz="2400" dirty="0" err="1">
                <a:latin typeface="Arial"/>
                <a:ea typeface="Calibri"/>
                <a:cs typeface="Arial"/>
              </a:rPr>
              <a:t>edu</a:t>
            </a:r>
            <a:r>
              <a:rPr lang="en-US" sz="2400" dirty="0">
                <a:latin typeface="Arial"/>
                <a:ea typeface="Calibri"/>
                <a:cs typeface="Arial"/>
              </a:rPr>
              <a:t> or work opportunities</a:t>
            </a:r>
          </a:p>
          <a:p>
            <a:pPr marL="1492250" lvl="2" indent="-497205">
              <a:buFont typeface="Arial,Sans-Serif"/>
              <a:buChar char="⚬"/>
            </a:pPr>
            <a:r>
              <a:rPr lang="en-US" sz="2400" dirty="0">
                <a:latin typeface="Arial"/>
                <a:cs typeface="Arial"/>
              </a:rPr>
              <a:t>Athletics, FFA, and rodeo enthusiasts</a:t>
            </a:r>
          </a:p>
          <a:p>
            <a:pPr marL="1492250" lvl="2" indent="-497205">
              <a:buFont typeface="Arial,Sans-Serif"/>
              <a:buChar char="⚬"/>
            </a:pPr>
            <a:r>
              <a:rPr lang="en-US" sz="2400" dirty="0">
                <a:latin typeface="Arial"/>
                <a:cs typeface="Arial"/>
              </a:rPr>
              <a:t>Large senior population</a:t>
            </a:r>
          </a:p>
        </p:txBody>
      </p:sp>
      <p:sp>
        <p:nvSpPr>
          <p:cNvPr id="12" name="TextBox 3">
            <a:extLst>
              <a:ext uri="{FF2B5EF4-FFF2-40B4-BE49-F238E27FC236}">
                <a16:creationId xmlns:a16="http://schemas.microsoft.com/office/drawing/2014/main" id="{04747902-8087-53B3-DC7E-707D75A333F5}"/>
              </a:ext>
            </a:extLst>
          </p:cNvPr>
          <p:cNvSpPr txBox="1"/>
          <p:nvPr/>
        </p:nvSpPr>
        <p:spPr>
          <a:xfrm>
            <a:off x="4565378" y="7627226"/>
            <a:ext cx="6631990" cy="22467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lvl="2" indent="-497205">
              <a:buFont typeface="Arial,Sans-Serif"/>
              <a:buChar char="⚬"/>
            </a:pPr>
            <a:r>
              <a:rPr lang="en-US" sz="2000" dirty="0">
                <a:latin typeface="Arial"/>
                <a:ea typeface="Calibri"/>
                <a:cs typeface="Arial"/>
              </a:rPr>
              <a:t>Vibrant youth ministry</a:t>
            </a:r>
          </a:p>
          <a:p>
            <a:pPr marL="1492250" lvl="2" indent="-497205">
              <a:buFont typeface="Arial,Sans-Serif"/>
              <a:buChar char="⚬"/>
            </a:pPr>
            <a:r>
              <a:rPr lang="en-US" sz="2000" dirty="0">
                <a:latin typeface="Arial"/>
                <a:ea typeface="Calibri"/>
                <a:cs typeface="Arial"/>
              </a:rPr>
              <a:t>Youth are excited about the faith, invite friends to Mass, and continue lifelong discipleship after leaving home</a:t>
            </a:r>
            <a:endParaRPr lang="en-US" sz="2000" dirty="0">
              <a:cs typeface="Calibri"/>
            </a:endParaRPr>
          </a:p>
          <a:p>
            <a:pPr marL="1492250" lvl="2" indent="-497205">
              <a:buFont typeface="Arial,Sans-Serif"/>
              <a:buChar char="⚬"/>
            </a:pPr>
            <a:r>
              <a:rPr lang="en-US" sz="2000" dirty="0">
                <a:latin typeface="Arial"/>
                <a:ea typeface="Calibri"/>
                <a:cs typeface="Arial"/>
              </a:rPr>
              <a:t>Intergenerational ministry mentorship</a:t>
            </a:r>
          </a:p>
          <a:p>
            <a:pPr marL="1492250" lvl="2" indent="-497205">
              <a:buFont typeface="Arial,Sans-Serif"/>
              <a:buChar char="⚬"/>
            </a:pPr>
            <a:r>
              <a:rPr lang="en-US" sz="2000" dirty="0">
                <a:latin typeface="Arial"/>
                <a:cs typeface="Arial"/>
              </a:rPr>
              <a:t>Parish diversity is embraced and celebrated among generations and cultures</a:t>
            </a:r>
          </a:p>
        </p:txBody>
      </p:sp>
      <p:sp>
        <p:nvSpPr>
          <p:cNvPr id="14" name="TextBox 3">
            <a:extLst>
              <a:ext uri="{FF2B5EF4-FFF2-40B4-BE49-F238E27FC236}">
                <a16:creationId xmlns:a16="http://schemas.microsoft.com/office/drawing/2014/main" id="{4C842237-E599-E881-7D41-A6303ABAFD34}"/>
              </a:ext>
            </a:extLst>
          </p:cNvPr>
          <p:cNvSpPr txBox="1"/>
          <p:nvPr/>
        </p:nvSpPr>
        <p:spPr>
          <a:xfrm>
            <a:off x="10404706" y="7767116"/>
            <a:ext cx="7362240" cy="30777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92250" indent="-497205">
              <a:buFont typeface="Arial,Sans-Serif"/>
              <a:buChar char="⚬"/>
            </a:pPr>
            <a:r>
              <a:rPr lang="en-US" sz="2000" dirty="0">
                <a:latin typeface="Arial"/>
                <a:ea typeface="Calibri"/>
                <a:cs typeface="Arial"/>
              </a:rPr>
              <a:t>Existing parish ministries are integrated and thriving in the community</a:t>
            </a:r>
          </a:p>
          <a:p>
            <a:pPr marL="1492250" lvl="2" indent="-497205">
              <a:buFont typeface="Arial,Sans-Serif"/>
              <a:buChar char="⚬"/>
            </a:pPr>
            <a:r>
              <a:rPr lang="en-US" sz="2000" dirty="0">
                <a:latin typeface="Arial"/>
                <a:cs typeface="Arial"/>
              </a:rPr>
              <a:t>Faith extends beyond the parish </a:t>
            </a:r>
          </a:p>
          <a:p>
            <a:pPr marL="1492250" lvl="2" indent="-497205">
              <a:buFont typeface="Arial,Sans-Serif"/>
              <a:buChar char="⚬"/>
            </a:pPr>
            <a:r>
              <a:rPr lang="en-US" sz="2000" dirty="0">
                <a:latin typeface="Arial"/>
                <a:ea typeface="Calibri"/>
                <a:cs typeface="Arial"/>
              </a:rPr>
              <a:t>Online RCIA classes for farmers &amp; oilfield workers</a:t>
            </a:r>
          </a:p>
          <a:p>
            <a:pPr marL="1492250" lvl="2" indent="-497205">
              <a:buFont typeface="Arial,Sans-Serif"/>
              <a:buChar char="⚬"/>
            </a:pPr>
            <a:r>
              <a:rPr lang="en-US" sz="2000" dirty="0">
                <a:latin typeface="Arial"/>
                <a:ea typeface="Calibri"/>
                <a:cs typeface="Arial"/>
              </a:rPr>
              <a:t>Vibrant evangelization ministry</a:t>
            </a:r>
          </a:p>
          <a:p>
            <a:pPr marL="1492250" lvl="2" indent="-497205">
              <a:buFont typeface="Arial,Sans-Serif"/>
              <a:buChar char="⚬"/>
            </a:pPr>
            <a:r>
              <a:rPr lang="en-US" sz="2000" dirty="0">
                <a:latin typeface="Arial"/>
                <a:ea typeface="Calibri"/>
                <a:cs typeface="Arial"/>
              </a:rPr>
              <a:t>Different faiths collab &amp; comm regularly to address larger community issues</a:t>
            </a:r>
          </a:p>
          <a:p>
            <a:pPr marL="1492250" lvl="2" indent="-497205">
              <a:buFont typeface="Arial,Sans-Serif"/>
              <a:buChar char="⚬"/>
            </a:pPr>
            <a:endParaRPr lang="en-US">
              <a:latin typeface="Arial"/>
              <a:ea typeface="Calibri"/>
              <a:cs typeface="Arial"/>
            </a:endParaRPr>
          </a:p>
          <a:p>
            <a:pPr marL="1492250" lvl="2" indent="-497205">
              <a:buFont typeface="Arial,Sans-Serif"/>
              <a:buChar char="⚬"/>
            </a:pPr>
            <a:endParaRPr lang="en-US">
              <a:latin typeface="Arial"/>
              <a:ea typeface="Calibri"/>
              <a:cs typeface="Arial"/>
            </a:endParaRPr>
          </a:p>
          <a:p>
            <a:pPr marL="1492250" lvl="2" indent="-497205">
              <a:buFont typeface="Arial,Sans-Serif"/>
              <a:buChar char="⚬"/>
            </a:pPr>
            <a:endParaRPr lang="en-US">
              <a:latin typeface="Arial"/>
              <a:ea typeface="Calibri"/>
              <a:cs typeface="Arial"/>
            </a:endParaRPr>
          </a:p>
        </p:txBody>
      </p:sp>
    </p:spTree>
    <p:extLst>
      <p:ext uri="{BB962C8B-B14F-4D97-AF65-F5344CB8AC3E}">
        <p14:creationId xmlns:p14="http://schemas.microsoft.com/office/powerpoint/2010/main" val="3617317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06515" y="3913220"/>
            <a:ext cx="10535345" cy="1651635"/>
          </a:xfrm>
          <a:prstGeom prst="rect">
            <a:avLst/>
          </a:prstGeom>
        </p:spPr>
        <p:txBody>
          <a:bodyPr lIns="0" tIns="0" rIns="0" bIns="0" rtlCol="0" anchor="t">
            <a:spAutoFit/>
          </a:bodyPr>
          <a:lstStyle/>
          <a:p>
            <a:pPr algn="ctr">
              <a:lnSpc>
                <a:spcPts val="13439"/>
              </a:lnSpc>
            </a:pPr>
            <a:r>
              <a:rPr lang="en-US" sz="9600">
                <a:solidFill>
                  <a:srgbClr val="534741"/>
                </a:solidFill>
                <a:latin typeface="Cabin"/>
              </a:rPr>
              <a:t>NEXT STEPS</a:t>
            </a:r>
          </a:p>
        </p:txBody>
      </p:sp>
      <p:sp>
        <p:nvSpPr>
          <p:cNvPr id="3" name="AutoShape 3"/>
          <p:cNvSpPr/>
          <p:nvPr/>
        </p:nvSpPr>
        <p:spPr>
          <a:xfrm>
            <a:off x="5553087" y="5678116"/>
            <a:ext cx="7181826" cy="0"/>
          </a:xfrm>
          <a:prstGeom prst="line">
            <a:avLst/>
          </a:prstGeom>
          <a:ln w="47625" cap="flat">
            <a:solidFill>
              <a:srgbClr val="0F57A5"/>
            </a:solidFill>
            <a:prstDash val="solid"/>
            <a:headEnd type="none" w="sm" len="sm"/>
            <a:tailEnd type="none" w="sm" len="sm"/>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3577">
            <a:off x="-9530" y="9212558"/>
            <a:ext cx="18307060" cy="0"/>
          </a:xfrm>
          <a:prstGeom prst="line">
            <a:avLst/>
          </a:prstGeom>
          <a:ln w="9525" cap="rnd">
            <a:solidFill>
              <a:srgbClr val="000000">
                <a:alpha val="19608"/>
              </a:srgbClr>
            </a:solidFill>
            <a:prstDash val="solid"/>
            <a:headEnd type="none" w="sm" len="sm"/>
            <a:tailEnd type="none" w="sm" len="sm"/>
          </a:ln>
        </p:spPr>
        <p:txBody>
          <a:bodyPr/>
          <a:lstStyle/>
          <a:p>
            <a:endParaRPr lang="en-US"/>
          </a:p>
        </p:txBody>
      </p:sp>
      <p:sp>
        <p:nvSpPr>
          <p:cNvPr id="3" name="TextBox 3"/>
          <p:cNvSpPr txBox="1"/>
          <p:nvPr/>
        </p:nvSpPr>
        <p:spPr>
          <a:xfrm>
            <a:off x="15607306" y="9888571"/>
            <a:ext cx="602229" cy="266700"/>
          </a:xfrm>
          <a:prstGeom prst="rect">
            <a:avLst/>
          </a:prstGeom>
        </p:spPr>
        <p:txBody>
          <a:bodyPr lIns="0" tIns="0" rIns="0" bIns="0" rtlCol="0" anchor="t">
            <a:spAutoFit/>
          </a:bodyPr>
          <a:lstStyle/>
          <a:p>
            <a:pPr algn="r">
              <a:lnSpc>
                <a:spcPts val="2160"/>
              </a:lnSpc>
            </a:pPr>
            <a:r>
              <a:rPr lang="en-US" sz="1800" spc="8">
                <a:solidFill>
                  <a:srgbClr val="FFFFFF"/>
                </a:solidFill>
                <a:latin typeface="Cabin"/>
              </a:rPr>
              <a:t>‹#›</a:t>
            </a:r>
          </a:p>
        </p:txBody>
      </p:sp>
      <p:sp>
        <p:nvSpPr>
          <p:cNvPr id="4" name="TextBox 4"/>
          <p:cNvSpPr txBox="1"/>
          <p:nvPr/>
        </p:nvSpPr>
        <p:spPr>
          <a:xfrm>
            <a:off x="17847782" y="9877424"/>
            <a:ext cx="398735" cy="247650"/>
          </a:xfrm>
          <a:prstGeom prst="rect">
            <a:avLst/>
          </a:prstGeom>
        </p:spPr>
        <p:txBody>
          <a:bodyPr lIns="0" tIns="0" rIns="0" bIns="0" rtlCol="0" anchor="t">
            <a:spAutoFit/>
          </a:bodyPr>
          <a:lstStyle/>
          <a:p>
            <a:pPr algn="r">
              <a:lnSpc>
                <a:spcPts val="1980"/>
              </a:lnSpc>
            </a:pPr>
            <a:r>
              <a:rPr lang="en-US" sz="1650" spc="7">
                <a:solidFill>
                  <a:srgbClr val="FFFFFF"/>
                </a:solidFill>
                <a:latin typeface="Cabin"/>
              </a:rPr>
              <a:t>2</a:t>
            </a:r>
          </a:p>
        </p:txBody>
      </p:sp>
      <p:sp>
        <p:nvSpPr>
          <p:cNvPr id="5" name="TextBox 5"/>
          <p:cNvSpPr txBox="1"/>
          <p:nvPr/>
        </p:nvSpPr>
        <p:spPr>
          <a:xfrm>
            <a:off x="167640" y="426722"/>
            <a:ext cx="8961120" cy="858088"/>
          </a:xfrm>
          <a:prstGeom prst="rect">
            <a:avLst/>
          </a:prstGeom>
        </p:spPr>
        <p:txBody>
          <a:bodyPr lIns="0" tIns="0" rIns="0" bIns="0" rtlCol="0" anchor="t">
            <a:spAutoFit/>
          </a:bodyPr>
          <a:lstStyle/>
          <a:p>
            <a:pPr algn="l">
              <a:lnSpc>
                <a:spcPts val="6998"/>
              </a:lnSpc>
            </a:pPr>
            <a:r>
              <a:rPr lang="en-US" sz="5400" spc="25">
                <a:solidFill>
                  <a:srgbClr val="000000"/>
                </a:solidFill>
                <a:latin typeface="Cabin"/>
              </a:rPr>
              <a:t>History Lesson</a:t>
            </a:r>
          </a:p>
        </p:txBody>
      </p:sp>
      <p:sp>
        <p:nvSpPr>
          <p:cNvPr id="6" name="TextBox 6"/>
          <p:cNvSpPr txBox="1"/>
          <p:nvPr/>
        </p:nvSpPr>
        <p:spPr>
          <a:xfrm>
            <a:off x="148590" y="1485902"/>
            <a:ext cx="5087338" cy="542925"/>
          </a:xfrm>
          <a:prstGeom prst="rect">
            <a:avLst/>
          </a:prstGeom>
        </p:spPr>
        <p:txBody>
          <a:bodyPr lIns="0" tIns="0" rIns="0" bIns="0" rtlCol="0" anchor="t">
            <a:spAutoFit/>
          </a:bodyPr>
          <a:lstStyle/>
          <a:p>
            <a:pPr algn="l">
              <a:lnSpc>
                <a:spcPts val="4320"/>
              </a:lnSpc>
            </a:pPr>
            <a:r>
              <a:rPr lang="en-US" sz="3600" spc="17">
                <a:solidFill>
                  <a:srgbClr val="000000"/>
                </a:solidFill>
                <a:latin typeface="Cabin Italics"/>
              </a:rPr>
              <a:t>New Bishop, New Vision</a:t>
            </a:r>
          </a:p>
        </p:txBody>
      </p:sp>
      <p:sp>
        <p:nvSpPr>
          <p:cNvPr id="9" name="TextBox 9"/>
          <p:cNvSpPr txBox="1"/>
          <p:nvPr/>
        </p:nvSpPr>
        <p:spPr>
          <a:xfrm>
            <a:off x="457574" y="6729067"/>
            <a:ext cx="3669442" cy="426720"/>
          </a:xfrm>
          <a:prstGeom prst="rect">
            <a:avLst/>
          </a:prstGeom>
        </p:spPr>
        <p:txBody>
          <a:bodyPr lIns="0" tIns="0" rIns="0" bIns="0" rtlCol="0" anchor="t">
            <a:spAutoFit/>
          </a:bodyPr>
          <a:lstStyle/>
          <a:p>
            <a:pPr algn="ctr">
              <a:lnSpc>
                <a:spcPts val="3240"/>
              </a:lnSpc>
            </a:pPr>
            <a:r>
              <a:rPr lang="en-US" sz="3000" spc="14">
                <a:solidFill>
                  <a:srgbClr val="000000"/>
                </a:solidFill>
                <a:latin typeface="Cabin Bold"/>
              </a:rPr>
              <a:t>2010</a:t>
            </a:r>
          </a:p>
        </p:txBody>
      </p:sp>
      <p:grpSp>
        <p:nvGrpSpPr>
          <p:cNvPr id="10" name="Group 10"/>
          <p:cNvGrpSpPr/>
          <p:nvPr/>
        </p:nvGrpSpPr>
        <p:grpSpPr>
          <a:xfrm>
            <a:off x="-4082" y="6257768"/>
            <a:ext cx="9161700" cy="331153"/>
            <a:chOff x="0" y="0"/>
            <a:chExt cx="12215600" cy="441538"/>
          </a:xfrm>
        </p:grpSpPr>
        <p:sp>
          <p:nvSpPr>
            <p:cNvPr id="11" name="Freeform 11"/>
            <p:cNvSpPr/>
            <p:nvPr/>
          </p:nvSpPr>
          <p:spPr>
            <a:xfrm>
              <a:off x="15875" y="15875"/>
              <a:ext cx="12183872" cy="409829"/>
            </a:xfrm>
            <a:custGeom>
              <a:avLst/>
              <a:gdLst/>
              <a:ahLst/>
              <a:cxnLst/>
              <a:rect l="l" t="t" r="r" b="b"/>
              <a:pathLst>
                <a:path w="12183872" h="409829">
                  <a:moveTo>
                    <a:pt x="0" y="0"/>
                  </a:moveTo>
                  <a:lnTo>
                    <a:pt x="12183872" y="0"/>
                  </a:lnTo>
                  <a:lnTo>
                    <a:pt x="12183872" y="409829"/>
                  </a:lnTo>
                  <a:lnTo>
                    <a:pt x="0" y="409829"/>
                  </a:lnTo>
                  <a:close/>
                </a:path>
              </a:pathLst>
            </a:custGeom>
            <a:solidFill>
              <a:srgbClr val="000000"/>
            </a:solidFill>
          </p:spPr>
          <p:txBody>
            <a:bodyPr/>
            <a:lstStyle/>
            <a:p>
              <a:endParaRPr lang="en-US"/>
            </a:p>
          </p:txBody>
        </p:sp>
        <p:sp>
          <p:nvSpPr>
            <p:cNvPr id="12" name="Freeform 12"/>
            <p:cNvSpPr/>
            <p:nvPr/>
          </p:nvSpPr>
          <p:spPr>
            <a:xfrm>
              <a:off x="0" y="0"/>
              <a:ext cx="12215622" cy="441579"/>
            </a:xfrm>
            <a:custGeom>
              <a:avLst/>
              <a:gdLst/>
              <a:ahLst/>
              <a:cxnLst/>
              <a:rect l="l" t="t" r="r" b="b"/>
              <a:pathLst>
                <a:path w="12215622" h="441579">
                  <a:moveTo>
                    <a:pt x="15875" y="0"/>
                  </a:moveTo>
                  <a:lnTo>
                    <a:pt x="12199747" y="0"/>
                  </a:lnTo>
                  <a:cubicBezTo>
                    <a:pt x="12208510" y="0"/>
                    <a:pt x="12215622" y="7112"/>
                    <a:pt x="12215622" y="15875"/>
                  </a:cubicBezTo>
                  <a:lnTo>
                    <a:pt x="12215622" y="425704"/>
                  </a:lnTo>
                  <a:cubicBezTo>
                    <a:pt x="12215622" y="434467"/>
                    <a:pt x="12208510" y="441579"/>
                    <a:pt x="12199747" y="441579"/>
                  </a:cubicBezTo>
                  <a:lnTo>
                    <a:pt x="15875" y="441579"/>
                  </a:lnTo>
                  <a:cubicBezTo>
                    <a:pt x="7112" y="441579"/>
                    <a:pt x="0" y="434467"/>
                    <a:pt x="0" y="425704"/>
                  </a:cubicBezTo>
                  <a:lnTo>
                    <a:pt x="0" y="15875"/>
                  </a:lnTo>
                  <a:cubicBezTo>
                    <a:pt x="0" y="7112"/>
                    <a:pt x="7112" y="0"/>
                    <a:pt x="15875" y="0"/>
                  </a:cubicBezTo>
                  <a:moveTo>
                    <a:pt x="15875" y="31750"/>
                  </a:moveTo>
                  <a:lnTo>
                    <a:pt x="15875" y="15875"/>
                  </a:lnTo>
                  <a:lnTo>
                    <a:pt x="31750" y="15875"/>
                  </a:lnTo>
                  <a:lnTo>
                    <a:pt x="31750" y="425704"/>
                  </a:lnTo>
                  <a:lnTo>
                    <a:pt x="15875" y="425704"/>
                  </a:lnTo>
                  <a:lnTo>
                    <a:pt x="15875" y="409829"/>
                  </a:lnTo>
                  <a:lnTo>
                    <a:pt x="12199747" y="409829"/>
                  </a:lnTo>
                  <a:lnTo>
                    <a:pt x="12199747" y="425704"/>
                  </a:lnTo>
                  <a:lnTo>
                    <a:pt x="12183872" y="425704"/>
                  </a:lnTo>
                  <a:lnTo>
                    <a:pt x="12183872" y="15875"/>
                  </a:lnTo>
                  <a:lnTo>
                    <a:pt x="12199747" y="15875"/>
                  </a:lnTo>
                  <a:lnTo>
                    <a:pt x="12199747" y="31750"/>
                  </a:lnTo>
                  <a:lnTo>
                    <a:pt x="15875" y="31750"/>
                  </a:lnTo>
                  <a:close/>
                </a:path>
              </a:pathLst>
            </a:custGeom>
            <a:solidFill>
              <a:srgbClr val="FFFFFF"/>
            </a:solidFill>
          </p:spPr>
          <p:txBody>
            <a:bodyPr/>
            <a:lstStyle/>
            <a:p>
              <a:endParaRPr lang="en-US"/>
            </a:p>
          </p:txBody>
        </p:sp>
      </p:grpSp>
      <p:grpSp>
        <p:nvGrpSpPr>
          <p:cNvPr id="13" name="Group 13"/>
          <p:cNvGrpSpPr/>
          <p:nvPr/>
        </p:nvGrpSpPr>
        <p:grpSpPr>
          <a:xfrm>
            <a:off x="270053" y="3477770"/>
            <a:ext cx="4044483" cy="1497609"/>
            <a:chOff x="0" y="0"/>
            <a:chExt cx="5392644" cy="1996812"/>
          </a:xfrm>
        </p:grpSpPr>
        <p:sp>
          <p:nvSpPr>
            <p:cNvPr id="14" name="Freeform 14"/>
            <p:cNvSpPr/>
            <p:nvPr/>
          </p:nvSpPr>
          <p:spPr>
            <a:xfrm>
              <a:off x="15875" y="15875"/>
              <a:ext cx="5360924" cy="1965071"/>
            </a:xfrm>
            <a:custGeom>
              <a:avLst/>
              <a:gdLst/>
              <a:ahLst/>
              <a:cxnLst/>
              <a:rect l="l" t="t" r="r" b="b"/>
              <a:pathLst>
                <a:path w="5360924" h="1965071">
                  <a:moveTo>
                    <a:pt x="0" y="0"/>
                  </a:moveTo>
                  <a:lnTo>
                    <a:pt x="5360924" y="0"/>
                  </a:lnTo>
                  <a:lnTo>
                    <a:pt x="5360924" y="1965071"/>
                  </a:lnTo>
                  <a:lnTo>
                    <a:pt x="0" y="1965071"/>
                  </a:lnTo>
                  <a:close/>
                </a:path>
              </a:pathLst>
            </a:custGeom>
            <a:solidFill>
              <a:srgbClr val="0F57A5">
                <a:alpha val="89804"/>
              </a:srgbClr>
            </a:solidFill>
          </p:spPr>
          <p:txBody>
            <a:bodyPr/>
            <a:lstStyle/>
            <a:p>
              <a:endParaRPr lang="en-US"/>
            </a:p>
          </p:txBody>
        </p:sp>
        <p:sp>
          <p:nvSpPr>
            <p:cNvPr id="15" name="Freeform 15"/>
            <p:cNvSpPr/>
            <p:nvPr/>
          </p:nvSpPr>
          <p:spPr>
            <a:xfrm>
              <a:off x="0" y="0"/>
              <a:ext cx="5392674" cy="1996821"/>
            </a:xfrm>
            <a:custGeom>
              <a:avLst/>
              <a:gdLst/>
              <a:ahLst/>
              <a:cxnLst/>
              <a:rect l="l" t="t" r="r" b="b"/>
              <a:pathLst>
                <a:path w="5392674" h="1996821">
                  <a:moveTo>
                    <a:pt x="15875" y="0"/>
                  </a:moveTo>
                  <a:lnTo>
                    <a:pt x="5376799" y="0"/>
                  </a:lnTo>
                  <a:cubicBezTo>
                    <a:pt x="5385562" y="0"/>
                    <a:pt x="5392674" y="7112"/>
                    <a:pt x="5392674" y="15875"/>
                  </a:cubicBezTo>
                  <a:lnTo>
                    <a:pt x="5392674" y="1980946"/>
                  </a:lnTo>
                  <a:cubicBezTo>
                    <a:pt x="5392674" y="1989709"/>
                    <a:pt x="5385562" y="1996821"/>
                    <a:pt x="5376799" y="1996821"/>
                  </a:cubicBezTo>
                  <a:lnTo>
                    <a:pt x="15875" y="1996821"/>
                  </a:lnTo>
                  <a:cubicBezTo>
                    <a:pt x="7112" y="1996821"/>
                    <a:pt x="0" y="1989709"/>
                    <a:pt x="0" y="1980946"/>
                  </a:cubicBezTo>
                  <a:lnTo>
                    <a:pt x="0" y="15875"/>
                  </a:lnTo>
                  <a:cubicBezTo>
                    <a:pt x="0" y="7112"/>
                    <a:pt x="7112" y="0"/>
                    <a:pt x="15875" y="0"/>
                  </a:cubicBezTo>
                  <a:moveTo>
                    <a:pt x="15875" y="31750"/>
                  </a:moveTo>
                  <a:lnTo>
                    <a:pt x="15875" y="15875"/>
                  </a:lnTo>
                  <a:lnTo>
                    <a:pt x="31750" y="15875"/>
                  </a:lnTo>
                  <a:lnTo>
                    <a:pt x="31750" y="1980946"/>
                  </a:lnTo>
                  <a:lnTo>
                    <a:pt x="15875" y="1980946"/>
                  </a:lnTo>
                  <a:lnTo>
                    <a:pt x="15875" y="1965071"/>
                  </a:lnTo>
                  <a:lnTo>
                    <a:pt x="5376799" y="1965071"/>
                  </a:lnTo>
                  <a:lnTo>
                    <a:pt x="5376799" y="1980946"/>
                  </a:lnTo>
                  <a:lnTo>
                    <a:pt x="5360924" y="1980946"/>
                  </a:lnTo>
                  <a:lnTo>
                    <a:pt x="5360924" y="15875"/>
                  </a:lnTo>
                  <a:lnTo>
                    <a:pt x="5376799" y="15875"/>
                  </a:lnTo>
                  <a:lnTo>
                    <a:pt x="5376799" y="31750"/>
                  </a:lnTo>
                  <a:lnTo>
                    <a:pt x="15875" y="31750"/>
                  </a:lnTo>
                  <a:close/>
                </a:path>
              </a:pathLst>
            </a:custGeom>
            <a:solidFill>
              <a:srgbClr val="000000">
                <a:alpha val="89804"/>
              </a:srgbClr>
            </a:solidFill>
          </p:spPr>
          <p:txBody>
            <a:bodyPr/>
            <a:lstStyle/>
            <a:p>
              <a:endParaRPr lang="en-US"/>
            </a:p>
          </p:txBody>
        </p:sp>
      </p:grpSp>
      <p:sp>
        <p:nvSpPr>
          <p:cNvPr id="16" name="TextBox 16"/>
          <p:cNvSpPr txBox="1"/>
          <p:nvPr/>
        </p:nvSpPr>
        <p:spPr>
          <a:xfrm>
            <a:off x="412928" y="3771280"/>
            <a:ext cx="3758733" cy="929640"/>
          </a:xfrm>
          <a:prstGeom prst="rect">
            <a:avLst/>
          </a:prstGeom>
        </p:spPr>
        <p:txBody>
          <a:bodyPr lIns="0" tIns="0" rIns="0" bIns="0" rtlCol="0" anchor="t">
            <a:spAutoFit/>
          </a:bodyPr>
          <a:lstStyle/>
          <a:p>
            <a:pPr algn="l">
              <a:lnSpc>
                <a:spcPts val="2430"/>
              </a:lnSpc>
            </a:pPr>
            <a:r>
              <a:rPr lang="en-US" sz="2250" spc="10">
                <a:solidFill>
                  <a:srgbClr val="FFFFFF"/>
                </a:solidFill>
                <a:latin typeface="Cabin"/>
              </a:rPr>
              <a:t>Archbishop arrived; traveled around ArchSA, listening to the faithful</a:t>
            </a:r>
          </a:p>
        </p:txBody>
      </p:sp>
      <p:grpSp>
        <p:nvGrpSpPr>
          <p:cNvPr id="17" name="Group 17"/>
          <p:cNvGrpSpPr/>
          <p:nvPr/>
        </p:nvGrpSpPr>
        <p:grpSpPr>
          <a:xfrm>
            <a:off x="2287533" y="4958712"/>
            <a:ext cx="9525" cy="1315725"/>
            <a:chOff x="0" y="0"/>
            <a:chExt cx="12700" cy="1754300"/>
          </a:xfrm>
        </p:grpSpPr>
        <p:sp>
          <p:nvSpPr>
            <p:cNvPr id="18" name="Freeform 18"/>
            <p:cNvSpPr/>
            <p:nvPr/>
          </p:nvSpPr>
          <p:spPr>
            <a:xfrm>
              <a:off x="6350" y="6350"/>
              <a:ext cx="0" cy="1741551"/>
            </a:xfrm>
            <a:custGeom>
              <a:avLst/>
              <a:gdLst/>
              <a:ahLst/>
              <a:cxnLst/>
              <a:rect l="l" t="t" r="r" b="b"/>
              <a:pathLst>
                <a:path h="1741551">
                  <a:moveTo>
                    <a:pt x="0" y="0"/>
                  </a:moveTo>
                  <a:lnTo>
                    <a:pt x="0" y="1741551"/>
                  </a:lnTo>
                </a:path>
              </a:pathLst>
            </a:custGeom>
            <a:solidFill>
              <a:srgbClr val="000000"/>
            </a:solidFill>
          </p:spPr>
          <p:txBody>
            <a:bodyPr/>
            <a:lstStyle/>
            <a:p>
              <a:endParaRPr lang="en-US"/>
            </a:p>
          </p:txBody>
        </p:sp>
        <p:sp>
          <p:nvSpPr>
            <p:cNvPr id="19" name="Freeform 19"/>
            <p:cNvSpPr/>
            <p:nvPr/>
          </p:nvSpPr>
          <p:spPr>
            <a:xfrm>
              <a:off x="0" y="6350"/>
              <a:ext cx="12700" cy="1727200"/>
            </a:xfrm>
            <a:custGeom>
              <a:avLst/>
              <a:gdLst/>
              <a:ahLst/>
              <a:cxnLst/>
              <a:rect l="l" t="t" r="r" b="b"/>
              <a:pathLst>
                <a:path w="12700" h="1727200">
                  <a:moveTo>
                    <a:pt x="12700" y="88900"/>
                  </a:moveTo>
                  <a:lnTo>
                    <a:pt x="12700" y="127000"/>
                  </a:lnTo>
                  <a:lnTo>
                    <a:pt x="0" y="127000"/>
                  </a:lnTo>
                  <a:lnTo>
                    <a:pt x="0" y="88900"/>
                  </a:lnTo>
                  <a:close/>
                  <a:moveTo>
                    <a:pt x="0" y="177800"/>
                  </a:moveTo>
                  <a:lnTo>
                    <a:pt x="0" y="215900"/>
                  </a:lnTo>
                  <a:lnTo>
                    <a:pt x="0" y="177800"/>
                  </a:lnTo>
                  <a:close/>
                  <a:moveTo>
                    <a:pt x="0" y="266700"/>
                  </a:moveTo>
                  <a:lnTo>
                    <a:pt x="0" y="304800"/>
                  </a:lnTo>
                  <a:lnTo>
                    <a:pt x="0" y="266700"/>
                  </a:lnTo>
                  <a:close/>
                  <a:moveTo>
                    <a:pt x="0" y="355600"/>
                  </a:moveTo>
                  <a:lnTo>
                    <a:pt x="0" y="393700"/>
                  </a:lnTo>
                  <a:lnTo>
                    <a:pt x="0" y="355600"/>
                  </a:lnTo>
                  <a:close/>
                  <a:moveTo>
                    <a:pt x="0" y="444500"/>
                  </a:moveTo>
                  <a:lnTo>
                    <a:pt x="0" y="482600"/>
                  </a:lnTo>
                  <a:lnTo>
                    <a:pt x="0" y="444500"/>
                  </a:lnTo>
                  <a:close/>
                  <a:moveTo>
                    <a:pt x="0" y="533400"/>
                  </a:moveTo>
                  <a:lnTo>
                    <a:pt x="0" y="571500"/>
                  </a:lnTo>
                  <a:lnTo>
                    <a:pt x="0" y="533400"/>
                  </a:lnTo>
                  <a:close/>
                  <a:moveTo>
                    <a:pt x="0" y="622300"/>
                  </a:moveTo>
                  <a:lnTo>
                    <a:pt x="0" y="660400"/>
                  </a:lnTo>
                  <a:lnTo>
                    <a:pt x="0" y="622300"/>
                  </a:lnTo>
                  <a:close/>
                  <a:moveTo>
                    <a:pt x="0" y="711200"/>
                  </a:moveTo>
                  <a:lnTo>
                    <a:pt x="0" y="749300"/>
                  </a:lnTo>
                  <a:lnTo>
                    <a:pt x="0" y="711200"/>
                  </a:lnTo>
                  <a:close/>
                  <a:moveTo>
                    <a:pt x="0" y="800100"/>
                  </a:moveTo>
                  <a:lnTo>
                    <a:pt x="0" y="838200"/>
                  </a:lnTo>
                  <a:lnTo>
                    <a:pt x="0" y="800100"/>
                  </a:lnTo>
                  <a:close/>
                  <a:moveTo>
                    <a:pt x="0" y="889000"/>
                  </a:moveTo>
                  <a:lnTo>
                    <a:pt x="0" y="927100"/>
                  </a:lnTo>
                  <a:lnTo>
                    <a:pt x="0" y="889000"/>
                  </a:lnTo>
                  <a:close/>
                  <a:moveTo>
                    <a:pt x="0" y="977900"/>
                  </a:moveTo>
                  <a:lnTo>
                    <a:pt x="0" y="1016000"/>
                  </a:lnTo>
                  <a:lnTo>
                    <a:pt x="0" y="977900"/>
                  </a:lnTo>
                  <a:close/>
                  <a:moveTo>
                    <a:pt x="0" y="1066800"/>
                  </a:moveTo>
                  <a:lnTo>
                    <a:pt x="0" y="1104900"/>
                  </a:lnTo>
                  <a:lnTo>
                    <a:pt x="0" y="1066800"/>
                  </a:lnTo>
                  <a:close/>
                  <a:moveTo>
                    <a:pt x="0" y="1155700"/>
                  </a:moveTo>
                  <a:lnTo>
                    <a:pt x="0" y="1193800"/>
                  </a:lnTo>
                  <a:lnTo>
                    <a:pt x="0" y="1155700"/>
                  </a:lnTo>
                  <a:close/>
                  <a:moveTo>
                    <a:pt x="0" y="1244600"/>
                  </a:moveTo>
                  <a:lnTo>
                    <a:pt x="0" y="1282700"/>
                  </a:lnTo>
                  <a:lnTo>
                    <a:pt x="0" y="1244600"/>
                  </a:lnTo>
                  <a:close/>
                  <a:moveTo>
                    <a:pt x="0" y="1333500"/>
                  </a:moveTo>
                  <a:lnTo>
                    <a:pt x="0" y="1371600"/>
                  </a:lnTo>
                  <a:lnTo>
                    <a:pt x="0" y="1333500"/>
                  </a:lnTo>
                  <a:close/>
                  <a:moveTo>
                    <a:pt x="0" y="1422400"/>
                  </a:moveTo>
                  <a:lnTo>
                    <a:pt x="0" y="1460500"/>
                  </a:lnTo>
                  <a:lnTo>
                    <a:pt x="0" y="1422400"/>
                  </a:lnTo>
                  <a:close/>
                  <a:moveTo>
                    <a:pt x="0" y="1511300"/>
                  </a:moveTo>
                  <a:lnTo>
                    <a:pt x="0" y="1549400"/>
                  </a:lnTo>
                  <a:lnTo>
                    <a:pt x="0" y="1511300"/>
                  </a:lnTo>
                  <a:close/>
                  <a:moveTo>
                    <a:pt x="0" y="1600200"/>
                  </a:moveTo>
                  <a:lnTo>
                    <a:pt x="0" y="1638300"/>
                  </a:lnTo>
                  <a:lnTo>
                    <a:pt x="0" y="1600200"/>
                  </a:lnTo>
                  <a:close/>
                  <a:moveTo>
                    <a:pt x="0" y="1689100"/>
                  </a:moveTo>
                  <a:lnTo>
                    <a:pt x="0" y="1727200"/>
                  </a:lnTo>
                  <a:lnTo>
                    <a:pt x="0" y="1689100"/>
                  </a:lnTo>
                  <a:close/>
                  <a:moveTo>
                    <a:pt x="12700" y="0"/>
                  </a:moveTo>
                  <a:lnTo>
                    <a:pt x="12700" y="38100"/>
                  </a:lnTo>
                  <a:lnTo>
                    <a:pt x="0" y="38100"/>
                  </a:lnTo>
                  <a:lnTo>
                    <a:pt x="0" y="0"/>
                  </a:lnTo>
                  <a:close/>
                </a:path>
              </a:pathLst>
            </a:custGeom>
            <a:solidFill>
              <a:srgbClr val="000000"/>
            </a:solidFill>
          </p:spPr>
          <p:txBody>
            <a:bodyPr/>
            <a:lstStyle/>
            <a:p>
              <a:endParaRPr lang="en-US"/>
            </a:p>
          </p:txBody>
        </p:sp>
      </p:grpSp>
      <p:sp>
        <p:nvSpPr>
          <p:cNvPr id="20" name="TextBox 20"/>
          <p:cNvSpPr txBox="1"/>
          <p:nvPr/>
        </p:nvSpPr>
        <p:spPr>
          <a:xfrm>
            <a:off x="5026517" y="5719478"/>
            <a:ext cx="3669443" cy="426720"/>
          </a:xfrm>
          <a:prstGeom prst="rect">
            <a:avLst/>
          </a:prstGeom>
        </p:spPr>
        <p:txBody>
          <a:bodyPr lIns="0" tIns="0" rIns="0" bIns="0" rtlCol="0" anchor="t">
            <a:spAutoFit/>
          </a:bodyPr>
          <a:lstStyle/>
          <a:p>
            <a:pPr algn="ctr">
              <a:lnSpc>
                <a:spcPts val="3240"/>
              </a:lnSpc>
            </a:pPr>
            <a:r>
              <a:rPr lang="en-US" sz="3000" spc="14">
                <a:solidFill>
                  <a:srgbClr val="000000"/>
                </a:solidFill>
                <a:latin typeface="Cabin Bold"/>
              </a:rPr>
              <a:t>2013</a:t>
            </a:r>
          </a:p>
        </p:txBody>
      </p:sp>
      <p:grpSp>
        <p:nvGrpSpPr>
          <p:cNvPr id="21" name="Group 21"/>
          <p:cNvGrpSpPr/>
          <p:nvPr/>
        </p:nvGrpSpPr>
        <p:grpSpPr>
          <a:xfrm>
            <a:off x="4838998" y="7871309"/>
            <a:ext cx="4044483" cy="1866059"/>
            <a:chOff x="0" y="0"/>
            <a:chExt cx="5392644" cy="2488078"/>
          </a:xfrm>
        </p:grpSpPr>
        <p:sp>
          <p:nvSpPr>
            <p:cNvPr id="22" name="Freeform 22"/>
            <p:cNvSpPr/>
            <p:nvPr/>
          </p:nvSpPr>
          <p:spPr>
            <a:xfrm>
              <a:off x="15875" y="15875"/>
              <a:ext cx="5360924" cy="2456307"/>
            </a:xfrm>
            <a:custGeom>
              <a:avLst/>
              <a:gdLst/>
              <a:ahLst/>
              <a:cxnLst/>
              <a:rect l="l" t="t" r="r" b="b"/>
              <a:pathLst>
                <a:path w="5360924" h="2456307">
                  <a:moveTo>
                    <a:pt x="0" y="0"/>
                  </a:moveTo>
                  <a:lnTo>
                    <a:pt x="5360924" y="0"/>
                  </a:lnTo>
                  <a:lnTo>
                    <a:pt x="5360924" y="2456307"/>
                  </a:lnTo>
                  <a:lnTo>
                    <a:pt x="0" y="2456307"/>
                  </a:lnTo>
                  <a:close/>
                </a:path>
              </a:pathLst>
            </a:custGeom>
            <a:solidFill>
              <a:srgbClr val="0F57A5">
                <a:alpha val="89804"/>
              </a:srgbClr>
            </a:solidFill>
          </p:spPr>
          <p:txBody>
            <a:bodyPr/>
            <a:lstStyle/>
            <a:p>
              <a:endParaRPr lang="en-US"/>
            </a:p>
          </p:txBody>
        </p:sp>
        <p:sp>
          <p:nvSpPr>
            <p:cNvPr id="23" name="Freeform 23"/>
            <p:cNvSpPr/>
            <p:nvPr/>
          </p:nvSpPr>
          <p:spPr>
            <a:xfrm>
              <a:off x="0" y="0"/>
              <a:ext cx="5392674" cy="2488057"/>
            </a:xfrm>
            <a:custGeom>
              <a:avLst/>
              <a:gdLst/>
              <a:ahLst/>
              <a:cxnLst/>
              <a:rect l="l" t="t" r="r" b="b"/>
              <a:pathLst>
                <a:path w="5392674" h="2488057">
                  <a:moveTo>
                    <a:pt x="15875" y="0"/>
                  </a:moveTo>
                  <a:lnTo>
                    <a:pt x="5376799" y="0"/>
                  </a:lnTo>
                  <a:cubicBezTo>
                    <a:pt x="5385562" y="0"/>
                    <a:pt x="5392674" y="7112"/>
                    <a:pt x="5392674" y="15875"/>
                  </a:cubicBezTo>
                  <a:lnTo>
                    <a:pt x="5392674" y="2472182"/>
                  </a:lnTo>
                  <a:cubicBezTo>
                    <a:pt x="5392674" y="2480945"/>
                    <a:pt x="5385562" y="2488057"/>
                    <a:pt x="5376799" y="2488057"/>
                  </a:cubicBezTo>
                  <a:lnTo>
                    <a:pt x="15875" y="2488057"/>
                  </a:lnTo>
                  <a:cubicBezTo>
                    <a:pt x="7112" y="2488057"/>
                    <a:pt x="0" y="2480945"/>
                    <a:pt x="0" y="2472182"/>
                  </a:cubicBezTo>
                  <a:lnTo>
                    <a:pt x="0" y="15875"/>
                  </a:lnTo>
                  <a:cubicBezTo>
                    <a:pt x="0" y="7112"/>
                    <a:pt x="7112" y="0"/>
                    <a:pt x="15875" y="0"/>
                  </a:cubicBezTo>
                  <a:moveTo>
                    <a:pt x="15875" y="31750"/>
                  </a:moveTo>
                  <a:lnTo>
                    <a:pt x="15875" y="15875"/>
                  </a:lnTo>
                  <a:lnTo>
                    <a:pt x="31750" y="15875"/>
                  </a:lnTo>
                  <a:lnTo>
                    <a:pt x="31750" y="2472182"/>
                  </a:lnTo>
                  <a:lnTo>
                    <a:pt x="15875" y="2472182"/>
                  </a:lnTo>
                  <a:lnTo>
                    <a:pt x="15875" y="2456307"/>
                  </a:lnTo>
                  <a:lnTo>
                    <a:pt x="5376799" y="2456307"/>
                  </a:lnTo>
                  <a:lnTo>
                    <a:pt x="5376799" y="2472182"/>
                  </a:lnTo>
                  <a:lnTo>
                    <a:pt x="5360924" y="2472182"/>
                  </a:lnTo>
                  <a:lnTo>
                    <a:pt x="5360924" y="15875"/>
                  </a:lnTo>
                  <a:lnTo>
                    <a:pt x="5376799" y="15875"/>
                  </a:lnTo>
                  <a:lnTo>
                    <a:pt x="5376799" y="31750"/>
                  </a:lnTo>
                  <a:lnTo>
                    <a:pt x="15875" y="31750"/>
                  </a:lnTo>
                  <a:close/>
                </a:path>
              </a:pathLst>
            </a:custGeom>
            <a:solidFill>
              <a:srgbClr val="000000">
                <a:alpha val="89804"/>
              </a:srgbClr>
            </a:solidFill>
          </p:spPr>
          <p:txBody>
            <a:bodyPr/>
            <a:lstStyle/>
            <a:p>
              <a:endParaRPr lang="en-US"/>
            </a:p>
          </p:txBody>
        </p:sp>
      </p:grpSp>
      <p:sp>
        <p:nvSpPr>
          <p:cNvPr id="24" name="TextBox 24"/>
          <p:cNvSpPr txBox="1"/>
          <p:nvPr/>
        </p:nvSpPr>
        <p:spPr>
          <a:xfrm>
            <a:off x="4981873" y="8349044"/>
            <a:ext cx="3758733" cy="929640"/>
          </a:xfrm>
          <a:prstGeom prst="rect">
            <a:avLst/>
          </a:prstGeom>
        </p:spPr>
        <p:txBody>
          <a:bodyPr lIns="0" tIns="0" rIns="0" bIns="0" rtlCol="0" anchor="t">
            <a:spAutoFit/>
          </a:bodyPr>
          <a:lstStyle/>
          <a:p>
            <a:pPr algn="l">
              <a:lnSpc>
                <a:spcPts val="2430"/>
              </a:lnSpc>
            </a:pPr>
            <a:r>
              <a:rPr lang="en-US" sz="2250" spc="10">
                <a:solidFill>
                  <a:srgbClr val="FFFFFF"/>
                </a:solidFill>
                <a:latin typeface="Cabin"/>
              </a:rPr>
              <a:t>Archdiocesan Mission, Sacred Purpose, Vision, Goals and priorities are proclaimed</a:t>
            </a:r>
          </a:p>
        </p:txBody>
      </p:sp>
      <p:grpSp>
        <p:nvGrpSpPr>
          <p:cNvPr id="25" name="Group 25"/>
          <p:cNvGrpSpPr/>
          <p:nvPr/>
        </p:nvGrpSpPr>
        <p:grpSpPr>
          <a:xfrm>
            <a:off x="6856476" y="6572253"/>
            <a:ext cx="9525" cy="1315725"/>
            <a:chOff x="0" y="0"/>
            <a:chExt cx="12700" cy="1754300"/>
          </a:xfrm>
        </p:grpSpPr>
        <p:sp>
          <p:nvSpPr>
            <p:cNvPr id="26" name="Freeform 26"/>
            <p:cNvSpPr/>
            <p:nvPr/>
          </p:nvSpPr>
          <p:spPr>
            <a:xfrm>
              <a:off x="6350" y="6350"/>
              <a:ext cx="0" cy="1741551"/>
            </a:xfrm>
            <a:custGeom>
              <a:avLst/>
              <a:gdLst/>
              <a:ahLst/>
              <a:cxnLst/>
              <a:rect l="l" t="t" r="r" b="b"/>
              <a:pathLst>
                <a:path h="1741551">
                  <a:moveTo>
                    <a:pt x="0" y="0"/>
                  </a:moveTo>
                  <a:lnTo>
                    <a:pt x="0" y="1741551"/>
                  </a:lnTo>
                </a:path>
              </a:pathLst>
            </a:custGeom>
            <a:solidFill>
              <a:srgbClr val="000000"/>
            </a:solidFill>
          </p:spPr>
          <p:txBody>
            <a:bodyPr/>
            <a:lstStyle/>
            <a:p>
              <a:endParaRPr lang="en-US"/>
            </a:p>
          </p:txBody>
        </p:sp>
        <p:sp>
          <p:nvSpPr>
            <p:cNvPr id="27" name="Freeform 27"/>
            <p:cNvSpPr/>
            <p:nvPr/>
          </p:nvSpPr>
          <p:spPr>
            <a:xfrm>
              <a:off x="0" y="6350"/>
              <a:ext cx="12700" cy="1727200"/>
            </a:xfrm>
            <a:custGeom>
              <a:avLst/>
              <a:gdLst/>
              <a:ahLst/>
              <a:cxnLst/>
              <a:rect l="l" t="t" r="r" b="b"/>
              <a:pathLst>
                <a:path w="12700" h="1727200">
                  <a:moveTo>
                    <a:pt x="12700" y="88900"/>
                  </a:moveTo>
                  <a:lnTo>
                    <a:pt x="12700" y="127000"/>
                  </a:lnTo>
                  <a:lnTo>
                    <a:pt x="0" y="127000"/>
                  </a:lnTo>
                  <a:lnTo>
                    <a:pt x="0" y="88900"/>
                  </a:lnTo>
                  <a:close/>
                  <a:moveTo>
                    <a:pt x="0" y="177800"/>
                  </a:moveTo>
                  <a:lnTo>
                    <a:pt x="0" y="215900"/>
                  </a:lnTo>
                  <a:lnTo>
                    <a:pt x="0" y="177800"/>
                  </a:lnTo>
                  <a:close/>
                  <a:moveTo>
                    <a:pt x="0" y="266700"/>
                  </a:moveTo>
                  <a:lnTo>
                    <a:pt x="0" y="304800"/>
                  </a:lnTo>
                  <a:lnTo>
                    <a:pt x="0" y="266700"/>
                  </a:lnTo>
                  <a:close/>
                  <a:moveTo>
                    <a:pt x="0" y="355600"/>
                  </a:moveTo>
                  <a:lnTo>
                    <a:pt x="0" y="393700"/>
                  </a:lnTo>
                  <a:lnTo>
                    <a:pt x="0" y="355600"/>
                  </a:lnTo>
                  <a:close/>
                  <a:moveTo>
                    <a:pt x="0" y="444500"/>
                  </a:moveTo>
                  <a:lnTo>
                    <a:pt x="0" y="482600"/>
                  </a:lnTo>
                  <a:lnTo>
                    <a:pt x="0" y="444500"/>
                  </a:lnTo>
                  <a:close/>
                  <a:moveTo>
                    <a:pt x="0" y="533400"/>
                  </a:moveTo>
                  <a:lnTo>
                    <a:pt x="0" y="571500"/>
                  </a:lnTo>
                  <a:lnTo>
                    <a:pt x="0" y="533400"/>
                  </a:lnTo>
                  <a:close/>
                  <a:moveTo>
                    <a:pt x="0" y="622300"/>
                  </a:moveTo>
                  <a:lnTo>
                    <a:pt x="0" y="660400"/>
                  </a:lnTo>
                  <a:lnTo>
                    <a:pt x="0" y="622300"/>
                  </a:lnTo>
                  <a:close/>
                  <a:moveTo>
                    <a:pt x="0" y="711200"/>
                  </a:moveTo>
                  <a:lnTo>
                    <a:pt x="0" y="749300"/>
                  </a:lnTo>
                  <a:lnTo>
                    <a:pt x="0" y="711200"/>
                  </a:lnTo>
                  <a:close/>
                  <a:moveTo>
                    <a:pt x="0" y="800100"/>
                  </a:moveTo>
                  <a:lnTo>
                    <a:pt x="0" y="838200"/>
                  </a:lnTo>
                  <a:lnTo>
                    <a:pt x="0" y="800100"/>
                  </a:lnTo>
                  <a:close/>
                  <a:moveTo>
                    <a:pt x="0" y="889000"/>
                  </a:moveTo>
                  <a:lnTo>
                    <a:pt x="0" y="927100"/>
                  </a:lnTo>
                  <a:lnTo>
                    <a:pt x="0" y="889000"/>
                  </a:lnTo>
                  <a:close/>
                  <a:moveTo>
                    <a:pt x="0" y="977900"/>
                  </a:moveTo>
                  <a:lnTo>
                    <a:pt x="0" y="1016000"/>
                  </a:lnTo>
                  <a:lnTo>
                    <a:pt x="0" y="977900"/>
                  </a:lnTo>
                  <a:close/>
                  <a:moveTo>
                    <a:pt x="0" y="1066800"/>
                  </a:moveTo>
                  <a:lnTo>
                    <a:pt x="0" y="1104900"/>
                  </a:lnTo>
                  <a:lnTo>
                    <a:pt x="0" y="1066800"/>
                  </a:lnTo>
                  <a:close/>
                  <a:moveTo>
                    <a:pt x="0" y="1155700"/>
                  </a:moveTo>
                  <a:lnTo>
                    <a:pt x="0" y="1193800"/>
                  </a:lnTo>
                  <a:lnTo>
                    <a:pt x="0" y="1155700"/>
                  </a:lnTo>
                  <a:close/>
                  <a:moveTo>
                    <a:pt x="0" y="1244600"/>
                  </a:moveTo>
                  <a:lnTo>
                    <a:pt x="0" y="1282700"/>
                  </a:lnTo>
                  <a:lnTo>
                    <a:pt x="0" y="1244600"/>
                  </a:lnTo>
                  <a:close/>
                  <a:moveTo>
                    <a:pt x="0" y="1333500"/>
                  </a:moveTo>
                  <a:lnTo>
                    <a:pt x="0" y="1371600"/>
                  </a:lnTo>
                  <a:lnTo>
                    <a:pt x="0" y="1333500"/>
                  </a:lnTo>
                  <a:close/>
                  <a:moveTo>
                    <a:pt x="0" y="1422400"/>
                  </a:moveTo>
                  <a:lnTo>
                    <a:pt x="0" y="1460500"/>
                  </a:lnTo>
                  <a:lnTo>
                    <a:pt x="0" y="1422400"/>
                  </a:lnTo>
                  <a:close/>
                  <a:moveTo>
                    <a:pt x="0" y="1511300"/>
                  </a:moveTo>
                  <a:lnTo>
                    <a:pt x="0" y="1549400"/>
                  </a:lnTo>
                  <a:lnTo>
                    <a:pt x="0" y="1511300"/>
                  </a:lnTo>
                  <a:close/>
                  <a:moveTo>
                    <a:pt x="0" y="1600200"/>
                  </a:moveTo>
                  <a:lnTo>
                    <a:pt x="0" y="1638300"/>
                  </a:lnTo>
                  <a:lnTo>
                    <a:pt x="0" y="1600200"/>
                  </a:lnTo>
                  <a:close/>
                  <a:moveTo>
                    <a:pt x="0" y="1689100"/>
                  </a:moveTo>
                  <a:lnTo>
                    <a:pt x="0" y="1727200"/>
                  </a:lnTo>
                  <a:lnTo>
                    <a:pt x="0" y="1689100"/>
                  </a:lnTo>
                  <a:close/>
                  <a:moveTo>
                    <a:pt x="12700" y="0"/>
                  </a:moveTo>
                  <a:lnTo>
                    <a:pt x="12700" y="38100"/>
                  </a:lnTo>
                  <a:lnTo>
                    <a:pt x="0" y="38100"/>
                  </a:lnTo>
                  <a:lnTo>
                    <a:pt x="0" y="0"/>
                  </a:lnTo>
                  <a:close/>
                </a:path>
              </a:pathLst>
            </a:custGeom>
            <a:solidFill>
              <a:srgbClr val="000000"/>
            </a:solidFill>
          </p:spPr>
          <p:txBody>
            <a:bodyPr/>
            <a:lstStyle/>
            <a:p>
              <a:endParaRPr lang="en-US"/>
            </a:p>
          </p:txBody>
        </p:sp>
      </p:grpSp>
      <p:grpSp>
        <p:nvGrpSpPr>
          <p:cNvPr id="28" name="Group 28"/>
          <p:cNvGrpSpPr/>
          <p:nvPr/>
        </p:nvGrpSpPr>
        <p:grpSpPr>
          <a:xfrm>
            <a:off x="2196250" y="6327302"/>
            <a:ext cx="192087" cy="192087"/>
            <a:chOff x="0" y="0"/>
            <a:chExt cx="256116" cy="256116"/>
          </a:xfrm>
        </p:grpSpPr>
        <p:sp>
          <p:nvSpPr>
            <p:cNvPr id="29" name="Freeform 29"/>
            <p:cNvSpPr/>
            <p:nvPr/>
          </p:nvSpPr>
          <p:spPr>
            <a:xfrm>
              <a:off x="0" y="0"/>
              <a:ext cx="256159" cy="256159"/>
            </a:xfrm>
            <a:custGeom>
              <a:avLst/>
              <a:gdLst/>
              <a:ahLst/>
              <a:cxnLst/>
              <a:rect l="l" t="t" r="r" b="b"/>
              <a:pathLst>
                <a:path w="256159" h="256159">
                  <a:moveTo>
                    <a:pt x="0" y="128016"/>
                  </a:moveTo>
                  <a:cubicBezTo>
                    <a:pt x="0" y="57277"/>
                    <a:pt x="57277" y="0"/>
                    <a:pt x="128016" y="0"/>
                  </a:cubicBezTo>
                  <a:cubicBezTo>
                    <a:pt x="198755" y="0"/>
                    <a:pt x="256159" y="57277"/>
                    <a:pt x="256159" y="128016"/>
                  </a:cubicBezTo>
                  <a:cubicBezTo>
                    <a:pt x="256159" y="198755"/>
                    <a:pt x="198755" y="256159"/>
                    <a:pt x="128016" y="256159"/>
                  </a:cubicBezTo>
                  <a:cubicBezTo>
                    <a:pt x="57277" y="256159"/>
                    <a:pt x="0" y="198755"/>
                    <a:pt x="0" y="128016"/>
                  </a:cubicBezTo>
                  <a:close/>
                </a:path>
              </a:pathLst>
            </a:custGeom>
            <a:solidFill>
              <a:srgbClr val="FFFFFF">
                <a:alpha val="89804"/>
              </a:srgbClr>
            </a:solidFill>
          </p:spPr>
          <p:txBody>
            <a:bodyPr/>
            <a:lstStyle/>
            <a:p>
              <a:endParaRPr lang="en-US"/>
            </a:p>
          </p:txBody>
        </p:sp>
      </p:grpSp>
      <p:grpSp>
        <p:nvGrpSpPr>
          <p:cNvPr id="30" name="Group 30"/>
          <p:cNvGrpSpPr/>
          <p:nvPr/>
        </p:nvGrpSpPr>
        <p:grpSpPr>
          <a:xfrm>
            <a:off x="6765195" y="6327302"/>
            <a:ext cx="192087" cy="192087"/>
            <a:chOff x="0" y="0"/>
            <a:chExt cx="256116" cy="256116"/>
          </a:xfrm>
        </p:grpSpPr>
        <p:sp>
          <p:nvSpPr>
            <p:cNvPr id="31" name="Freeform 31"/>
            <p:cNvSpPr/>
            <p:nvPr/>
          </p:nvSpPr>
          <p:spPr>
            <a:xfrm>
              <a:off x="0" y="0"/>
              <a:ext cx="256159" cy="256159"/>
            </a:xfrm>
            <a:custGeom>
              <a:avLst/>
              <a:gdLst/>
              <a:ahLst/>
              <a:cxnLst/>
              <a:rect l="l" t="t" r="r" b="b"/>
              <a:pathLst>
                <a:path w="256159" h="256159">
                  <a:moveTo>
                    <a:pt x="0" y="128016"/>
                  </a:moveTo>
                  <a:cubicBezTo>
                    <a:pt x="0" y="57277"/>
                    <a:pt x="57277" y="0"/>
                    <a:pt x="128016" y="0"/>
                  </a:cubicBezTo>
                  <a:cubicBezTo>
                    <a:pt x="198755" y="0"/>
                    <a:pt x="256159" y="57277"/>
                    <a:pt x="256159" y="128016"/>
                  </a:cubicBezTo>
                  <a:cubicBezTo>
                    <a:pt x="256159" y="198755"/>
                    <a:pt x="198755" y="256159"/>
                    <a:pt x="128016" y="256159"/>
                  </a:cubicBezTo>
                  <a:cubicBezTo>
                    <a:pt x="57277" y="256159"/>
                    <a:pt x="0" y="198755"/>
                    <a:pt x="0" y="128016"/>
                  </a:cubicBezTo>
                  <a:close/>
                </a:path>
              </a:pathLst>
            </a:custGeom>
            <a:solidFill>
              <a:srgbClr val="FFFFFF">
                <a:alpha val="89804"/>
              </a:srgbClr>
            </a:solidFill>
          </p:spPr>
          <p:txBody>
            <a:bodyPr/>
            <a:lstStyle/>
            <a:p>
              <a:endParaRPr lang="en-US"/>
            </a:p>
          </p:txBody>
        </p:sp>
      </p:grpSp>
      <p:pic>
        <p:nvPicPr>
          <p:cNvPr id="35" name="Picture 34">
            <a:extLst>
              <a:ext uri="{FF2B5EF4-FFF2-40B4-BE49-F238E27FC236}">
                <a16:creationId xmlns:a16="http://schemas.microsoft.com/office/drawing/2014/main" id="{4212C78B-A747-D0B4-00A9-D152D33352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96213" y="4762"/>
            <a:ext cx="9100038" cy="10287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56338" y="1868119"/>
            <a:ext cx="14760229" cy="3291094"/>
          </a:xfrm>
          <a:prstGeom prst="rect">
            <a:avLst/>
          </a:prstGeom>
        </p:spPr>
        <p:txBody>
          <a:bodyPr wrap="square" lIns="0" tIns="0" rIns="0" bIns="0" rtlCol="0" anchor="t">
            <a:spAutoFit/>
          </a:bodyPr>
          <a:lstStyle/>
          <a:p>
            <a:pPr marL="903605" lvl="1" indent="-451485" algn="ctr">
              <a:lnSpc>
                <a:spcPts val="6473"/>
              </a:lnSpc>
            </a:pPr>
            <a:r>
              <a:rPr lang="en-US" sz="4950" spc="23" dirty="0">
                <a:solidFill>
                  <a:srgbClr val="404040"/>
                </a:solidFill>
                <a:latin typeface="Cabin"/>
              </a:rPr>
              <a:t>“</a:t>
            </a:r>
            <a:r>
              <a:rPr lang="en-US" sz="4950" spc="23" dirty="0">
                <a:solidFill>
                  <a:srgbClr val="404040"/>
                </a:solidFill>
                <a:latin typeface="Cabin Italics"/>
              </a:rPr>
              <a:t>Seeking to live in sacramental communion with one another, the Archdiocese of San Antonio</a:t>
            </a:r>
            <a:r>
              <a:rPr lang="en-US" sz="4950" spc="23" dirty="0">
                <a:solidFill>
                  <a:srgbClr val="404040"/>
                </a:solidFill>
                <a:latin typeface="Cabin"/>
              </a:rPr>
              <a:t> exists to make disciples and missionaries of Jesus Christ to prepare for the promise of Eternal Life.”</a:t>
            </a:r>
            <a:endParaRPr lang="en-US" sz="4950" dirty="0">
              <a:cs typeface="Calibri"/>
            </a:endParaRPr>
          </a:p>
        </p:txBody>
      </p:sp>
      <p:sp>
        <p:nvSpPr>
          <p:cNvPr id="3" name="TextBox 3"/>
          <p:cNvSpPr txBox="1"/>
          <p:nvPr/>
        </p:nvSpPr>
        <p:spPr>
          <a:xfrm>
            <a:off x="5012810" y="423955"/>
            <a:ext cx="8218170" cy="1013098"/>
          </a:xfrm>
          <a:prstGeom prst="rect">
            <a:avLst/>
          </a:prstGeom>
        </p:spPr>
        <p:txBody>
          <a:bodyPr lIns="0" tIns="0" rIns="0" bIns="0" rtlCol="0" anchor="t">
            <a:spAutoFit/>
          </a:bodyPr>
          <a:lstStyle/>
          <a:p>
            <a:pPr algn="ctr">
              <a:lnSpc>
                <a:spcPts val="7920"/>
              </a:lnSpc>
            </a:pPr>
            <a:r>
              <a:rPr lang="en-US" sz="6600" spc="31">
                <a:solidFill>
                  <a:srgbClr val="000000"/>
                </a:solidFill>
                <a:latin typeface="Cabin"/>
              </a:rPr>
              <a:t>Our Sacred Purpose</a:t>
            </a:r>
          </a:p>
        </p:txBody>
      </p:sp>
      <p:sp>
        <p:nvSpPr>
          <p:cNvPr id="5" name="TextBox 3">
            <a:extLst>
              <a:ext uri="{FF2B5EF4-FFF2-40B4-BE49-F238E27FC236}">
                <a16:creationId xmlns:a16="http://schemas.microsoft.com/office/drawing/2014/main" id="{AEFA5A4F-5A83-C66C-4368-142671099B5D}"/>
              </a:ext>
            </a:extLst>
          </p:cNvPr>
          <p:cNvSpPr txBox="1"/>
          <p:nvPr/>
        </p:nvSpPr>
        <p:spPr>
          <a:xfrm>
            <a:off x="851243" y="7622789"/>
            <a:ext cx="4709359" cy="1379417"/>
          </a:xfrm>
          <a:prstGeom prst="rect">
            <a:avLst/>
          </a:prstGeom>
        </p:spPr>
        <p:txBody>
          <a:bodyPr wrap="square" lIns="0" tIns="0" rIns="0" bIns="0" rtlCol="0" anchor="t">
            <a:spAutoFit/>
          </a:bodyPr>
          <a:lstStyle/>
          <a:p>
            <a:pPr algn="ctr">
              <a:lnSpc>
                <a:spcPts val="5267"/>
              </a:lnSpc>
            </a:pPr>
            <a:r>
              <a:rPr lang="en-US" sz="6000" dirty="0">
                <a:solidFill>
                  <a:srgbClr val="534741"/>
                </a:solidFill>
                <a:latin typeface="Cabin"/>
              </a:rPr>
              <a:t>The New Evangelization</a:t>
            </a:r>
          </a:p>
        </p:txBody>
      </p:sp>
      <p:sp>
        <p:nvSpPr>
          <p:cNvPr id="7" name="TextBox 3">
            <a:extLst>
              <a:ext uri="{FF2B5EF4-FFF2-40B4-BE49-F238E27FC236}">
                <a16:creationId xmlns:a16="http://schemas.microsoft.com/office/drawing/2014/main" id="{0C0D1B75-9BBD-F4C0-761B-788C6D51A759}"/>
              </a:ext>
            </a:extLst>
          </p:cNvPr>
          <p:cNvSpPr txBox="1"/>
          <p:nvPr/>
        </p:nvSpPr>
        <p:spPr>
          <a:xfrm>
            <a:off x="12259676" y="7601224"/>
            <a:ext cx="5032851" cy="1389739"/>
          </a:xfrm>
          <a:prstGeom prst="rect">
            <a:avLst/>
          </a:prstGeom>
        </p:spPr>
        <p:txBody>
          <a:bodyPr wrap="square" lIns="0" tIns="0" rIns="0" bIns="0" rtlCol="0" anchor="t">
            <a:spAutoFit/>
          </a:bodyPr>
          <a:lstStyle/>
          <a:p>
            <a:pPr algn="ctr">
              <a:lnSpc>
                <a:spcPts val="5267"/>
              </a:lnSpc>
            </a:pPr>
            <a:r>
              <a:rPr lang="en-US" sz="6000" dirty="0">
                <a:solidFill>
                  <a:srgbClr val="534741"/>
                </a:solidFill>
                <a:latin typeface="Cabin"/>
              </a:rPr>
              <a:t>Youth &amp;</a:t>
            </a:r>
            <a:endParaRPr lang="en-US" dirty="0"/>
          </a:p>
          <a:p>
            <a:pPr algn="ctr">
              <a:lnSpc>
                <a:spcPts val="5267"/>
              </a:lnSpc>
            </a:pPr>
            <a:r>
              <a:rPr lang="en-US" sz="6000" dirty="0">
                <a:solidFill>
                  <a:srgbClr val="534741"/>
                </a:solidFill>
                <a:latin typeface="Cabin"/>
              </a:rPr>
              <a:t>Young Adults</a:t>
            </a:r>
            <a:endParaRPr lang="en-US"/>
          </a:p>
        </p:txBody>
      </p:sp>
      <p:sp>
        <p:nvSpPr>
          <p:cNvPr id="9" name="TextBox 3">
            <a:extLst>
              <a:ext uri="{FF2B5EF4-FFF2-40B4-BE49-F238E27FC236}">
                <a16:creationId xmlns:a16="http://schemas.microsoft.com/office/drawing/2014/main" id="{502A9906-644D-3331-810D-BCF8D614951B}"/>
              </a:ext>
            </a:extLst>
          </p:cNvPr>
          <p:cNvSpPr txBox="1"/>
          <p:nvPr/>
        </p:nvSpPr>
        <p:spPr>
          <a:xfrm>
            <a:off x="6459850" y="7624227"/>
            <a:ext cx="5356340" cy="1389739"/>
          </a:xfrm>
          <a:prstGeom prst="rect">
            <a:avLst/>
          </a:prstGeom>
        </p:spPr>
        <p:txBody>
          <a:bodyPr wrap="square" lIns="0" tIns="0" rIns="0" bIns="0" rtlCol="0" anchor="t">
            <a:spAutoFit/>
          </a:bodyPr>
          <a:lstStyle/>
          <a:p>
            <a:pPr algn="ctr">
              <a:lnSpc>
                <a:spcPts val="5267"/>
              </a:lnSpc>
            </a:pPr>
            <a:r>
              <a:rPr lang="en-US" sz="6000" dirty="0">
                <a:solidFill>
                  <a:srgbClr val="534741"/>
                </a:solidFill>
                <a:latin typeface="Cabin"/>
              </a:rPr>
              <a:t>Catechesis &amp; </a:t>
            </a:r>
            <a:endParaRPr lang="en-US" dirty="0"/>
          </a:p>
          <a:p>
            <a:pPr algn="ctr">
              <a:lnSpc>
                <a:spcPts val="5267"/>
              </a:lnSpc>
            </a:pPr>
            <a:r>
              <a:rPr lang="en-US" sz="6000" dirty="0">
                <a:solidFill>
                  <a:srgbClr val="534741"/>
                </a:solidFill>
                <a:latin typeface="Cabin"/>
              </a:rPr>
              <a:t>Faith Formation</a:t>
            </a:r>
            <a:endParaRPr lang="en-US" dirty="0"/>
          </a:p>
        </p:txBody>
      </p:sp>
      <p:sp>
        <p:nvSpPr>
          <p:cNvPr id="13" name="TextBox 2">
            <a:extLst>
              <a:ext uri="{FF2B5EF4-FFF2-40B4-BE49-F238E27FC236}">
                <a16:creationId xmlns:a16="http://schemas.microsoft.com/office/drawing/2014/main" id="{2AD9C7F9-A8CC-2171-AF56-98ED1D451DA4}"/>
              </a:ext>
            </a:extLst>
          </p:cNvPr>
          <p:cNvSpPr txBox="1"/>
          <p:nvPr/>
        </p:nvSpPr>
        <p:spPr>
          <a:xfrm>
            <a:off x="6443386" y="5986226"/>
            <a:ext cx="5424743" cy="859210"/>
          </a:xfrm>
          <a:prstGeom prst="rect">
            <a:avLst/>
          </a:prstGeom>
        </p:spPr>
        <p:txBody>
          <a:bodyPr lIns="0" tIns="0" rIns="0" bIns="0" rtlCol="0" anchor="t">
            <a:spAutoFit/>
          </a:bodyPr>
          <a:lstStyle/>
          <a:p>
            <a:pPr algn="ctr">
              <a:lnSpc>
                <a:spcPts val="6719"/>
              </a:lnSpc>
            </a:pPr>
            <a:r>
              <a:rPr lang="en-US" sz="6600" dirty="0">
                <a:solidFill>
                  <a:srgbClr val="534741"/>
                </a:solidFill>
                <a:latin typeface="Cabin"/>
              </a:rPr>
              <a:t>PRIORITIES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C523"/>
        </a:solidFill>
        <a:effectLst/>
      </p:bgPr>
    </p:bg>
    <p:spTree>
      <p:nvGrpSpPr>
        <p:cNvPr id="1" name=""/>
        <p:cNvGrpSpPr/>
        <p:nvPr/>
      </p:nvGrpSpPr>
      <p:grpSpPr>
        <a:xfrm>
          <a:off x="0" y="0"/>
          <a:ext cx="0" cy="0"/>
          <a:chOff x="0" y="0"/>
          <a:chExt cx="0" cy="0"/>
        </a:xfrm>
      </p:grpSpPr>
      <p:sp>
        <p:nvSpPr>
          <p:cNvPr id="2" name="AutoShape 2"/>
          <p:cNvSpPr/>
          <p:nvPr/>
        </p:nvSpPr>
        <p:spPr>
          <a:xfrm rot="3577">
            <a:off x="-9530" y="9212558"/>
            <a:ext cx="18307060" cy="0"/>
          </a:xfrm>
          <a:prstGeom prst="line">
            <a:avLst/>
          </a:prstGeom>
          <a:ln w="9525" cap="rnd">
            <a:solidFill>
              <a:srgbClr val="0F57A5">
                <a:alpha val="19608"/>
              </a:srgbClr>
            </a:solidFill>
            <a:prstDash val="solid"/>
            <a:headEnd type="none" w="sm" len="sm"/>
            <a:tailEnd type="none" w="sm" len="sm"/>
          </a:ln>
        </p:spPr>
        <p:txBody>
          <a:bodyPr/>
          <a:lstStyle/>
          <a:p>
            <a:endParaRPr lang="en-US"/>
          </a:p>
        </p:txBody>
      </p:sp>
      <p:sp>
        <p:nvSpPr>
          <p:cNvPr id="5" name="TextBox 5"/>
          <p:cNvSpPr txBox="1"/>
          <p:nvPr/>
        </p:nvSpPr>
        <p:spPr>
          <a:xfrm>
            <a:off x="167640" y="426722"/>
            <a:ext cx="8961120" cy="858088"/>
          </a:xfrm>
          <a:prstGeom prst="rect">
            <a:avLst/>
          </a:prstGeom>
        </p:spPr>
        <p:txBody>
          <a:bodyPr lIns="0" tIns="0" rIns="0" bIns="0" rtlCol="0" anchor="t">
            <a:spAutoFit/>
          </a:bodyPr>
          <a:lstStyle/>
          <a:p>
            <a:pPr algn="l">
              <a:lnSpc>
                <a:spcPts val="6998"/>
              </a:lnSpc>
            </a:pPr>
            <a:r>
              <a:rPr lang="en-US" sz="5400" spc="25">
                <a:solidFill>
                  <a:srgbClr val="000000"/>
                </a:solidFill>
                <a:latin typeface="Cabin"/>
              </a:rPr>
              <a:t>History Lesson</a:t>
            </a:r>
          </a:p>
        </p:txBody>
      </p:sp>
      <p:sp>
        <p:nvSpPr>
          <p:cNvPr id="6" name="TextBox 6"/>
          <p:cNvSpPr txBox="1"/>
          <p:nvPr/>
        </p:nvSpPr>
        <p:spPr>
          <a:xfrm>
            <a:off x="148590" y="1485902"/>
            <a:ext cx="6303663" cy="542925"/>
          </a:xfrm>
          <a:prstGeom prst="rect">
            <a:avLst/>
          </a:prstGeom>
        </p:spPr>
        <p:txBody>
          <a:bodyPr lIns="0" tIns="0" rIns="0" bIns="0" rtlCol="0" anchor="t">
            <a:spAutoFit/>
          </a:bodyPr>
          <a:lstStyle/>
          <a:p>
            <a:pPr algn="l">
              <a:lnSpc>
                <a:spcPts val="4320"/>
              </a:lnSpc>
            </a:pPr>
            <a:r>
              <a:rPr lang="en-US" sz="3600" spc="17">
                <a:solidFill>
                  <a:srgbClr val="534741"/>
                </a:solidFill>
                <a:latin typeface="Cabin Italics"/>
              </a:rPr>
              <a:t>Worldwide &amp; U.S. Invitation</a:t>
            </a:r>
          </a:p>
        </p:txBody>
      </p:sp>
      <p:sp>
        <p:nvSpPr>
          <p:cNvPr id="7" name="TextBox 7"/>
          <p:cNvSpPr txBox="1"/>
          <p:nvPr/>
        </p:nvSpPr>
        <p:spPr>
          <a:xfrm>
            <a:off x="457574" y="6729067"/>
            <a:ext cx="3669442" cy="426720"/>
          </a:xfrm>
          <a:prstGeom prst="rect">
            <a:avLst/>
          </a:prstGeom>
        </p:spPr>
        <p:txBody>
          <a:bodyPr lIns="0" tIns="0" rIns="0" bIns="0" rtlCol="0" anchor="t">
            <a:spAutoFit/>
          </a:bodyPr>
          <a:lstStyle/>
          <a:p>
            <a:pPr algn="ctr">
              <a:lnSpc>
                <a:spcPts val="3240"/>
              </a:lnSpc>
            </a:pPr>
            <a:r>
              <a:rPr lang="en-US" sz="3000" spc="14">
                <a:solidFill>
                  <a:srgbClr val="000000"/>
                </a:solidFill>
                <a:latin typeface="Cabin Bold"/>
              </a:rPr>
              <a:t>2021</a:t>
            </a:r>
          </a:p>
        </p:txBody>
      </p:sp>
      <p:grpSp>
        <p:nvGrpSpPr>
          <p:cNvPr id="8" name="Group 8"/>
          <p:cNvGrpSpPr/>
          <p:nvPr/>
        </p:nvGrpSpPr>
        <p:grpSpPr>
          <a:xfrm>
            <a:off x="-4082" y="6257768"/>
            <a:ext cx="9161700" cy="331153"/>
            <a:chOff x="0" y="0"/>
            <a:chExt cx="12215600" cy="441538"/>
          </a:xfrm>
        </p:grpSpPr>
        <p:sp>
          <p:nvSpPr>
            <p:cNvPr id="9" name="Freeform 9"/>
            <p:cNvSpPr/>
            <p:nvPr/>
          </p:nvSpPr>
          <p:spPr>
            <a:xfrm>
              <a:off x="15875" y="15875"/>
              <a:ext cx="12183872" cy="409829"/>
            </a:xfrm>
            <a:custGeom>
              <a:avLst/>
              <a:gdLst/>
              <a:ahLst/>
              <a:cxnLst/>
              <a:rect l="l" t="t" r="r" b="b"/>
              <a:pathLst>
                <a:path w="12183872" h="409829">
                  <a:moveTo>
                    <a:pt x="0" y="0"/>
                  </a:moveTo>
                  <a:lnTo>
                    <a:pt x="12183872" y="0"/>
                  </a:lnTo>
                  <a:lnTo>
                    <a:pt x="12183872" y="409829"/>
                  </a:lnTo>
                  <a:lnTo>
                    <a:pt x="0" y="409829"/>
                  </a:lnTo>
                  <a:close/>
                </a:path>
              </a:pathLst>
            </a:custGeom>
            <a:solidFill>
              <a:srgbClr val="FFFFFF"/>
            </a:solidFill>
          </p:spPr>
          <p:txBody>
            <a:bodyPr/>
            <a:lstStyle/>
            <a:p>
              <a:endParaRPr lang="en-US"/>
            </a:p>
          </p:txBody>
        </p:sp>
        <p:sp>
          <p:nvSpPr>
            <p:cNvPr id="10" name="Freeform 10"/>
            <p:cNvSpPr/>
            <p:nvPr/>
          </p:nvSpPr>
          <p:spPr>
            <a:xfrm>
              <a:off x="0" y="0"/>
              <a:ext cx="12215622" cy="441579"/>
            </a:xfrm>
            <a:custGeom>
              <a:avLst/>
              <a:gdLst/>
              <a:ahLst/>
              <a:cxnLst/>
              <a:rect l="l" t="t" r="r" b="b"/>
              <a:pathLst>
                <a:path w="12215622" h="441579">
                  <a:moveTo>
                    <a:pt x="15875" y="0"/>
                  </a:moveTo>
                  <a:lnTo>
                    <a:pt x="12199747" y="0"/>
                  </a:lnTo>
                  <a:cubicBezTo>
                    <a:pt x="12208510" y="0"/>
                    <a:pt x="12215622" y="7112"/>
                    <a:pt x="12215622" y="15875"/>
                  </a:cubicBezTo>
                  <a:lnTo>
                    <a:pt x="12215622" y="425704"/>
                  </a:lnTo>
                  <a:cubicBezTo>
                    <a:pt x="12215622" y="434467"/>
                    <a:pt x="12208510" y="441579"/>
                    <a:pt x="12199747" y="441579"/>
                  </a:cubicBezTo>
                  <a:lnTo>
                    <a:pt x="15875" y="441579"/>
                  </a:lnTo>
                  <a:cubicBezTo>
                    <a:pt x="7112" y="441579"/>
                    <a:pt x="0" y="434467"/>
                    <a:pt x="0" y="425704"/>
                  </a:cubicBezTo>
                  <a:lnTo>
                    <a:pt x="0" y="15875"/>
                  </a:lnTo>
                  <a:cubicBezTo>
                    <a:pt x="0" y="7112"/>
                    <a:pt x="7112" y="0"/>
                    <a:pt x="15875" y="0"/>
                  </a:cubicBezTo>
                  <a:moveTo>
                    <a:pt x="15875" y="31750"/>
                  </a:moveTo>
                  <a:lnTo>
                    <a:pt x="15875" y="15875"/>
                  </a:lnTo>
                  <a:lnTo>
                    <a:pt x="31750" y="15875"/>
                  </a:lnTo>
                  <a:lnTo>
                    <a:pt x="31750" y="425704"/>
                  </a:lnTo>
                  <a:lnTo>
                    <a:pt x="15875" y="425704"/>
                  </a:lnTo>
                  <a:lnTo>
                    <a:pt x="15875" y="409829"/>
                  </a:lnTo>
                  <a:lnTo>
                    <a:pt x="12199747" y="409829"/>
                  </a:lnTo>
                  <a:lnTo>
                    <a:pt x="12199747" y="425704"/>
                  </a:lnTo>
                  <a:lnTo>
                    <a:pt x="12183872" y="425704"/>
                  </a:lnTo>
                  <a:lnTo>
                    <a:pt x="12183872" y="15875"/>
                  </a:lnTo>
                  <a:lnTo>
                    <a:pt x="12199747" y="15875"/>
                  </a:lnTo>
                  <a:lnTo>
                    <a:pt x="12199747" y="31750"/>
                  </a:lnTo>
                  <a:lnTo>
                    <a:pt x="15875" y="31750"/>
                  </a:lnTo>
                  <a:close/>
                </a:path>
              </a:pathLst>
            </a:custGeom>
            <a:solidFill>
              <a:srgbClr val="F4C523"/>
            </a:solidFill>
          </p:spPr>
          <p:txBody>
            <a:bodyPr/>
            <a:lstStyle/>
            <a:p>
              <a:endParaRPr lang="en-US"/>
            </a:p>
          </p:txBody>
        </p:sp>
      </p:grpSp>
      <p:grpSp>
        <p:nvGrpSpPr>
          <p:cNvPr id="11" name="Group 11"/>
          <p:cNvGrpSpPr/>
          <p:nvPr/>
        </p:nvGrpSpPr>
        <p:grpSpPr>
          <a:xfrm>
            <a:off x="270053" y="3812723"/>
            <a:ext cx="4044483" cy="1162656"/>
            <a:chOff x="0" y="0"/>
            <a:chExt cx="5392644" cy="1550208"/>
          </a:xfrm>
        </p:grpSpPr>
        <p:sp>
          <p:nvSpPr>
            <p:cNvPr id="12" name="Freeform 12"/>
            <p:cNvSpPr/>
            <p:nvPr/>
          </p:nvSpPr>
          <p:spPr>
            <a:xfrm>
              <a:off x="15875" y="15875"/>
              <a:ext cx="5360924" cy="1518412"/>
            </a:xfrm>
            <a:custGeom>
              <a:avLst/>
              <a:gdLst/>
              <a:ahLst/>
              <a:cxnLst/>
              <a:rect l="l" t="t" r="r" b="b"/>
              <a:pathLst>
                <a:path w="5360924" h="1518412">
                  <a:moveTo>
                    <a:pt x="0" y="0"/>
                  </a:moveTo>
                  <a:lnTo>
                    <a:pt x="5360924" y="0"/>
                  </a:lnTo>
                  <a:lnTo>
                    <a:pt x="5360924" y="1518412"/>
                  </a:lnTo>
                  <a:lnTo>
                    <a:pt x="0" y="1518412"/>
                  </a:lnTo>
                  <a:close/>
                </a:path>
              </a:pathLst>
            </a:custGeom>
            <a:solidFill>
              <a:srgbClr val="FFFFFF">
                <a:alpha val="89804"/>
              </a:srgbClr>
            </a:solidFill>
          </p:spPr>
          <p:txBody>
            <a:bodyPr/>
            <a:lstStyle/>
            <a:p>
              <a:endParaRPr lang="en-US"/>
            </a:p>
          </p:txBody>
        </p:sp>
        <p:sp>
          <p:nvSpPr>
            <p:cNvPr id="13" name="Freeform 13"/>
            <p:cNvSpPr/>
            <p:nvPr/>
          </p:nvSpPr>
          <p:spPr>
            <a:xfrm>
              <a:off x="0" y="0"/>
              <a:ext cx="5392674" cy="1550162"/>
            </a:xfrm>
            <a:custGeom>
              <a:avLst/>
              <a:gdLst/>
              <a:ahLst/>
              <a:cxnLst/>
              <a:rect l="l" t="t" r="r" b="b"/>
              <a:pathLst>
                <a:path w="5392674" h="1550162">
                  <a:moveTo>
                    <a:pt x="15875" y="0"/>
                  </a:moveTo>
                  <a:lnTo>
                    <a:pt x="5376799" y="0"/>
                  </a:lnTo>
                  <a:cubicBezTo>
                    <a:pt x="5385562" y="0"/>
                    <a:pt x="5392674" y="7112"/>
                    <a:pt x="5392674" y="15875"/>
                  </a:cubicBezTo>
                  <a:lnTo>
                    <a:pt x="5392674" y="1534287"/>
                  </a:lnTo>
                  <a:cubicBezTo>
                    <a:pt x="5392674" y="1543050"/>
                    <a:pt x="5385562" y="1550162"/>
                    <a:pt x="5376799" y="1550162"/>
                  </a:cubicBezTo>
                  <a:lnTo>
                    <a:pt x="15875" y="1550162"/>
                  </a:lnTo>
                  <a:cubicBezTo>
                    <a:pt x="7112" y="1550162"/>
                    <a:pt x="0" y="1543050"/>
                    <a:pt x="0" y="1534287"/>
                  </a:cubicBezTo>
                  <a:lnTo>
                    <a:pt x="0" y="15875"/>
                  </a:lnTo>
                  <a:cubicBezTo>
                    <a:pt x="0" y="7112"/>
                    <a:pt x="7112" y="0"/>
                    <a:pt x="15875" y="0"/>
                  </a:cubicBezTo>
                  <a:moveTo>
                    <a:pt x="15875" y="31750"/>
                  </a:moveTo>
                  <a:lnTo>
                    <a:pt x="15875" y="15875"/>
                  </a:lnTo>
                  <a:lnTo>
                    <a:pt x="31750" y="15875"/>
                  </a:lnTo>
                  <a:lnTo>
                    <a:pt x="31750" y="1534287"/>
                  </a:lnTo>
                  <a:lnTo>
                    <a:pt x="15875" y="1534287"/>
                  </a:lnTo>
                  <a:lnTo>
                    <a:pt x="15875" y="1518412"/>
                  </a:lnTo>
                  <a:lnTo>
                    <a:pt x="5376799" y="1518412"/>
                  </a:lnTo>
                  <a:lnTo>
                    <a:pt x="5376799" y="1534287"/>
                  </a:lnTo>
                  <a:lnTo>
                    <a:pt x="5360924" y="1534287"/>
                  </a:lnTo>
                  <a:lnTo>
                    <a:pt x="5360924" y="15875"/>
                  </a:lnTo>
                  <a:lnTo>
                    <a:pt x="5376799" y="15875"/>
                  </a:lnTo>
                  <a:lnTo>
                    <a:pt x="5376799" y="31750"/>
                  </a:lnTo>
                  <a:lnTo>
                    <a:pt x="15875" y="31750"/>
                  </a:lnTo>
                  <a:close/>
                </a:path>
              </a:pathLst>
            </a:custGeom>
            <a:solidFill>
              <a:srgbClr val="FFFFFF">
                <a:alpha val="89804"/>
              </a:srgbClr>
            </a:solidFill>
          </p:spPr>
          <p:txBody>
            <a:bodyPr/>
            <a:lstStyle/>
            <a:p>
              <a:endParaRPr lang="en-US"/>
            </a:p>
          </p:txBody>
        </p:sp>
      </p:grpSp>
      <p:sp>
        <p:nvSpPr>
          <p:cNvPr id="14" name="TextBox 14"/>
          <p:cNvSpPr txBox="1"/>
          <p:nvPr/>
        </p:nvSpPr>
        <p:spPr>
          <a:xfrm>
            <a:off x="412928" y="4091156"/>
            <a:ext cx="3758733" cy="624840"/>
          </a:xfrm>
          <a:prstGeom prst="rect">
            <a:avLst/>
          </a:prstGeom>
        </p:spPr>
        <p:txBody>
          <a:bodyPr lIns="0" tIns="0" rIns="0" bIns="0" rtlCol="0" anchor="t">
            <a:spAutoFit/>
          </a:bodyPr>
          <a:lstStyle/>
          <a:p>
            <a:pPr algn="l">
              <a:lnSpc>
                <a:spcPts val="2430"/>
              </a:lnSpc>
            </a:pPr>
            <a:r>
              <a:rPr lang="en-US" sz="2250" spc="10">
                <a:solidFill>
                  <a:srgbClr val="000000"/>
                </a:solidFill>
                <a:latin typeface="Cabin"/>
              </a:rPr>
              <a:t>Pope Francis' call for synodality</a:t>
            </a:r>
          </a:p>
        </p:txBody>
      </p:sp>
      <p:grpSp>
        <p:nvGrpSpPr>
          <p:cNvPr id="15" name="Group 15"/>
          <p:cNvGrpSpPr/>
          <p:nvPr/>
        </p:nvGrpSpPr>
        <p:grpSpPr>
          <a:xfrm>
            <a:off x="2287533" y="4958712"/>
            <a:ext cx="9525" cy="1315725"/>
            <a:chOff x="0" y="0"/>
            <a:chExt cx="12700" cy="1754300"/>
          </a:xfrm>
        </p:grpSpPr>
        <p:sp>
          <p:nvSpPr>
            <p:cNvPr id="16" name="Freeform 16"/>
            <p:cNvSpPr/>
            <p:nvPr/>
          </p:nvSpPr>
          <p:spPr>
            <a:xfrm>
              <a:off x="6350" y="6350"/>
              <a:ext cx="0" cy="1741551"/>
            </a:xfrm>
            <a:custGeom>
              <a:avLst/>
              <a:gdLst/>
              <a:ahLst/>
              <a:cxnLst/>
              <a:rect l="l" t="t" r="r" b="b"/>
              <a:pathLst>
                <a:path h="1741551">
                  <a:moveTo>
                    <a:pt x="0" y="0"/>
                  </a:moveTo>
                  <a:lnTo>
                    <a:pt x="0" y="1741551"/>
                  </a:lnTo>
                </a:path>
              </a:pathLst>
            </a:custGeom>
            <a:solidFill>
              <a:srgbClr val="FFFFFF"/>
            </a:solidFill>
          </p:spPr>
          <p:txBody>
            <a:bodyPr/>
            <a:lstStyle/>
            <a:p>
              <a:endParaRPr lang="en-US"/>
            </a:p>
          </p:txBody>
        </p:sp>
        <p:sp>
          <p:nvSpPr>
            <p:cNvPr id="17" name="Freeform 17"/>
            <p:cNvSpPr/>
            <p:nvPr/>
          </p:nvSpPr>
          <p:spPr>
            <a:xfrm>
              <a:off x="0" y="6350"/>
              <a:ext cx="12700" cy="1727200"/>
            </a:xfrm>
            <a:custGeom>
              <a:avLst/>
              <a:gdLst/>
              <a:ahLst/>
              <a:cxnLst/>
              <a:rect l="l" t="t" r="r" b="b"/>
              <a:pathLst>
                <a:path w="12700" h="1727200">
                  <a:moveTo>
                    <a:pt x="12700" y="88900"/>
                  </a:moveTo>
                  <a:lnTo>
                    <a:pt x="12700" y="127000"/>
                  </a:lnTo>
                  <a:lnTo>
                    <a:pt x="0" y="127000"/>
                  </a:lnTo>
                  <a:lnTo>
                    <a:pt x="0" y="88900"/>
                  </a:lnTo>
                  <a:close/>
                  <a:moveTo>
                    <a:pt x="0" y="177800"/>
                  </a:moveTo>
                  <a:lnTo>
                    <a:pt x="0" y="215900"/>
                  </a:lnTo>
                  <a:lnTo>
                    <a:pt x="0" y="177800"/>
                  </a:lnTo>
                  <a:close/>
                  <a:moveTo>
                    <a:pt x="0" y="266700"/>
                  </a:moveTo>
                  <a:lnTo>
                    <a:pt x="0" y="304800"/>
                  </a:lnTo>
                  <a:lnTo>
                    <a:pt x="0" y="266700"/>
                  </a:lnTo>
                  <a:close/>
                  <a:moveTo>
                    <a:pt x="0" y="355600"/>
                  </a:moveTo>
                  <a:lnTo>
                    <a:pt x="0" y="393700"/>
                  </a:lnTo>
                  <a:lnTo>
                    <a:pt x="0" y="355600"/>
                  </a:lnTo>
                  <a:close/>
                  <a:moveTo>
                    <a:pt x="0" y="444500"/>
                  </a:moveTo>
                  <a:lnTo>
                    <a:pt x="0" y="482600"/>
                  </a:lnTo>
                  <a:lnTo>
                    <a:pt x="0" y="444500"/>
                  </a:lnTo>
                  <a:close/>
                  <a:moveTo>
                    <a:pt x="0" y="533400"/>
                  </a:moveTo>
                  <a:lnTo>
                    <a:pt x="0" y="571500"/>
                  </a:lnTo>
                  <a:lnTo>
                    <a:pt x="0" y="533400"/>
                  </a:lnTo>
                  <a:close/>
                  <a:moveTo>
                    <a:pt x="0" y="622300"/>
                  </a:moveTo>
                  <a:lnTo>
                    <a:pt x="0" y="660400"/>
                  </a:lnTo>
                  <a:lnTo>
                    <a:pt x="0" y="622300"/>
                  </a:lnTo>
                  <a:close/>
                  <a:moveTo>
                    <a:pt x="0" y="711200"/>
                  </a:moveTo>
                  <a:lnTo>
                    <a:pt x="0" y="749300"/>
                  </a:lnTo>
                  <a:lnTo>
                    <a:pt x="0" y="711200"/>
                  </a:lnTo>
                  <a:close/>
                  <a:moveTo>
                    <a:pt x="0" y="800100"/>
                  </a:moveTo>
                  <a:lnTo>
                    <a:pt x="0" y="838200"/>
                  </a:lnTo>
                  <a:lnTo>
                    <a:pt x="0" y="800100"/>
                  </a:lnTo>
                  <a:close/>
                  <a:moveTo>
                    <a:pt x="0" y="889000"/>
                  </a:moveTo>
                  <a:lnTo>
                    <a:pt x="0" y="927100"/>
                  </a:lnTo>
                  <a:lnTo>
                    <a:pt x="0" y="889000"/>
                  </a:lnTo>
                  <a:close/>
                  <a:moveTo>
                    <a:pt x="0" y="977900"/>
                  </a:moveTo>
                  <a:lnTo>
                    <a:pt x="0" y="1016000"/>
                  </a:lnTo>
                  <a:lnTo>
                    <a:pt x="0" y="977900"/>
                  </a:lnTo>
                  <a:close/>
                  <a:moveTo>
                    <a:pt x="0" y="1066800"/>
                  </a:moveTo>
                  <a:lnTo>
                    <a:pt x="0" y="1104900"/>
                  </a:lnTo>
                  <a:lnTo>
                    <a:pt x="0" y="1066800"/>
                  </a:lnTo>
                  <a:close/>
                  <a:moveTo>
                    <a:pt x="0" y="1155700"/>
                  </a:moveTo>
                  <a:lnTo>
                    <a:pt x="0" y="1193800"/>
                  </a:lnTo>
                  <a:lnTo>
                    <a:pt x="0" y="1155700"/>
                  </a:lnTo>
                  <a:close/>
                  <a:moveTo>
                    <a:pt x="0" y="1244600"/>
                  </a:moveTo>
                  <a:lnTo>
                    <a:pt x="0" y="1282700"/>
                  </a:lnTo>
                  <a:lnTo>
                    <a:pt x="0" y="1244600"/>
                  </a:lnTo>
                  <a:close/>
                  <a:moveTo>
                    <a:pt x="0" y="1333500"/>
                  </a:moveTo>
                  <a:lnTo>
                    <a:pt x="0" y="1371600"/>
                  </a:lnTo>
                  <a:lnTo>
                    <a:pt x="0" y="1333500"/>
                  </a:lnTo>
                  <a:close/>
                  <a:moveTo>
                    <a:pt x="0" y="1422400"/>
                  </a:moveTo>
                  <a:lnTo>
                    <a:pt x="0" y="1460500"/>
                  </a:lnTo>
                  <a:lnTo>
                    <a:pt x="0" y="1422400"/>
                  </a:lnTo>
                  <a:close/>
                  <a:moveTo>
                    <a:pt x="0" y="1511300"/>
                  </a:moveTo>
                  <a:lnTo>
                    <a:pt x="0" y="1549400"/>
                  </a:lnTo>
                  <a:lnTo>
                    <a:pt x="0" y="1511300"/>
                  </a:lnTo>
                  <a:close/>
                  <a:moveTo>
                    <a:pt x="0" y="1600200"/>
                  </a:moveTo>
                  <a:lnTo>
                    <a:pt x="0" y="1638300"/>
                  </a:lnTo>
                  <a:lnTo>
                    <a:pt x="0" y="1600200"/>
                  </a:lnTo>
                  <a:close/>
                  <a:moveTo>
                    <a:pt x="0" y="1689100"/>
                  </a:moveTo>
                  <a:lnTo>
                    <a:pt x="0" y="1727200"/>
                  </a:lnTo>
                  <a:lnTo>
                    <a:pt x="0" y="1689100"/>
                  </a:lnTo>
                  <a:close/>
                  <a:moveTo>
                    <a:pt x="12700" y="0"/>
                  </a:moveTo>
                  <a:lnTo>
                    <a:pt x="12700" y="38100"/>
                  </a:lnTo>
                  <a:lnTo>
                    <a:pt x="0" y="38100"/>
                  </a:lnTo>
                  <a:lnTo>
                    <a:pt x="0" y="0"/>
                  </a:lnTo>
                  <a:close/>
                </a:path>
              </a:pathLst>
            </a:custGeom>
            <a:solidFill>
              <a:srgbClr val="FFFFFF"/>
            </a:solidFill>
          </p:spPr>
          <p:txBody>
            <a:bodyPr/>
            <a:lstStyle/>
            <a:p>
              <a:endParaRPr lang="en-US"/>
            </a:p>
          </p:txBody>
        </p:sp>
      </p:grpSp>
      <p:sp>
        <p:nvSpPr>
          <p:cNvPr id="18" name="TextBox 18"/>
          <p:cNvSpPr txBox="1"/>
          <p:nvPr/>
        </p:nvSpPr>
        <p:spPr>
          <a:xfrm>
            <a:off x="5026517" y="5719478"/>
            <a:ext cx="3669443" cy="426720"/>
          </a:xfrm>
          <a:prstGeom prst="rect">
            <a:avLst/>
          </a:prstGeom>
        </p:spPr>
        <p:txBody>
          <a:bodyPr lIns="0" tIns="0" rIns="0" bIns="0" rtlCol="0" anchor="t">
            <a:spAutoFit/>
          </a:bodyPr>
          <a:lstStyle/>
          <a:p>
            <a:pPr algn="ctr">
              <a:lnSpc>
                <a:spcPts val="3240"/>
              </a:lnSpc>
            </a:pPr>
            <a:r>
              <a:rPr lang="en-US" sz="3000" spc="14">
                <a:solidFill>
                  <a:srgbClr val="000000"/>
                </a:solidFill>
                <a:latin typeface="Cabin Bold"/>
              </a:rPr>
              <a:t>2022</a:t>
            </a:r>
          </a:p>
        </p:txBody>
      </p:sp>
      <p:grpSp>
        <p:nvGrpSpPr>
          <p:cNvPr id="19" name="Group 19"/>
          <p:cNvGrpSpPr/>
          <p:nvPr/>
        </p:nvGrpSpPr>
        <p:grpSpPr>
          <a:xfrm>
            <a:off x="4838998" y="7871309"/>
            <a:ext cx="4044483" cy="1162656"/>
            <a:chOff x="0" y="0"/>
            <a:chExt cx="5392644" cy="1550208"/>
          </a:xfrm>
        </p:grpSpPr>
        <p:sp>
          <p:nvSpPr>
            <p:cNvPr id="20" name="Freeform 20"/>
            <p:cNvSpPr/>
            <p:nvPr/>
          </p:nvSpPr>
          <p:spPr>
            <a:xfrm>
              <a:off x="15875" y="15875"/>
              <a:ext cx="5360924" cy="1518412"/>
            </a:xfrm>
            <a:custGeom>
              <a:avLst/>
              <a:gdLst/>
              <a:ahLst/>
              <a:cxnLst/>
              <a:rect l="l" t="t" r="r" b="b"/>
              <a:pathLst>
                <a:path w="5360924" h="1518412">
                  <a:moveTo>
                    <a:pt x="0" y="0"/>
                  </a:moveTo>
                  <a:lnTo>
                    <a:pt x="5360924" y="0"/>
                  </a:lnTo>
                  <a:lnTo>
                    <a:pt x="5360924" y="1518412"/>
                  </a:lnTo>
                  <a:lnTo>
                    <a:pt x="0" y="1518412"/>
                  </a:lnTo>
                  <a:close/>
                </a:path>
              </a:pathLst>
            </a:custGeom>
            <a:solidFill>
              <a:srgbClr val="FFFFFF">
                <a:alpha val="89804"/>
              </a:srgbClr>
            </a:solidFill>
          </p:spPr>
          <p:txBody>
            <a:bodyPr/>
            <a:lstStyle/>
            <a:p>
              <a:endParaRPr lang="en-US"/>
            </a:p>
          </p:txBody>
        </p:sp>
        <p:sp>
          <p:nvSpPr>
            <p:cNvPr id="21" name="Freeform 21"/>
            <p:cNvSpPr/>
            <p:nvPr/>
          </p:nvSpPr>
          <p:spPr>
            <a:xfrm>
              <a:off x="0" y="0"/>
              <a:ext cx="5392674" cy="1550162"/>
            </a:xfrm>
            <a:custGeom>
              <a:avLst/>
              <a:gdLst/>
              <a:ahLst/>
              <a:cxnLst/>
              <a:rect l="l" t="t" r="r" b="b"/>
              <a:pathLst>
                <a:path w="5392674" h="1550162">
                  <a:moveTo>
                    <a:pt x="15875" y="0"/>
                  </a:moveTo>
                  <a:lnTo>
                    <a:pt x="5376799" y="0"/>
                  </a:lnTo>
                  <a:cubicBezTo>
                    <a:pt x="5385562" y="0"/>
                    <a:pt x="5392674" y="7112"/>
                    <a:pt x="5392674" y="15875"/>
                  </a:cubicBezTo>
                  <a:lnTo>
                    <a:pt x="5392674" y="1534287"/>
                  </a:lnTo>
                  <a:cubicBezTo>
                    <a:pt x="5392674" y="1543050"/>
                    <a:pt x="5385562" y="1550162"/>
                    <a:pt x="5376799" y="1550162"/>
                  </a:cubicBezTo>
                  <a:lnTo>
                    <a:pt x="15875" y="1550162"/>
                  </a:lnTo>
                  <a:cubicBezTo>
                    <a:pt x="7112" y="1550162"/>
                    <a:pt x="0" y="1543050"/>
                    <a:pt x="0" y="1534287"/>
                  </a:cubicBezTo>
                  <a:lnTo>
                    <a:pt x="0" y="15875"/>
                  </a:lnTo>
                  <a:cubicBezTo>
                    <a:pt x="0" y="7112"/>
                    <a:pt x="7112" y="0"/>
                    <a:pt x="15875" y="0"/>
                  </a:cubicBezTo>
                  <a:moveTo>
                    <a:pt x="15875" y="31750"/>
                  </a:moveTo>
                  <a:lnTo>
                    <a:pt x="15875" y="15875"/>
                  </a:lnTo>
                  <a:lnTo>
                    <a:pt x="31750" y="15875"/>
                  </a:lnTo>
                  <a:lnTo>
                    <a:pt x="31750" y="1534287"/>
                  </a:lnTo>
                  <a:lnTo>
                    <a:pt x="15875" y="1534287"/>
                  </a:lnTo>
                  <a:lnTo>
                    <a:pt x="15875" y="1518412"/>
                  </a:lnTo>
                  <a:lnTo>
                    <a:pt x="5376799" y="1518412"/>
                  </a:lnTo>
                  <a:lnTo>
                    <a:pt x="5376799" y="1534287"/>
                  </a:lnTo>
                  <a:lnTo>
                    <a:pt x="5360924" y="1534287"/>
                  </a:lnTo>
                  <a:lnTo>
                    <a:pt x="5360924" y="15875"/>
                  </a:lnTo>
                  <a:lnTo>
                    <a:pt x="5376799" y="15875"/>
                  </a:lnTo>
                  <a:lnTo>
                    <a:pt x="5376799" y="31750"/>
                  </a:lnTo>
                  <a:lnTo>
                    <a:pt x="15875" y="31750"/>
                  </a:lnTo>
                  <a:close/>
                </a:path>
              </a:pathLst>
            </a:custGeom>
            <a:solidFill>
              <a:srgbClr val="FFFFFF">
                <a:alpha val="89804"/>
              </a:srgbClr>
            </a:solidFill>
          </p:spPr>
          <p:txBody>
            <a:bodyPr/>
            <a:lstStyle/>
            <a:p>
              <a:endParaRPr lang="en-US"/>
            </a:p>
          </p:txBody>
        </p:sp>
      </p:grpSp>
      <p:sp>
        <p:nvSpPr>
          <p:cNvPr id="22" name="TextBox 22"/>
          <p:cNvSpPr txBox="1"/>
          <p:nvPr/>
        </p:nvSpPr>
        <p:spPr>
          <a:xfrm>
            <a:off x="4981873" y="8149742"/>
            <a:ext cx="3758733" cy="624840"/>
          </a:xfrm>
          <a:prstGeom prst="rect">
            <a:avLst/>
          </a:prstGeom>
        </p:spPr>
        <p:txBody>
          <a:bodyPr lIns="0" tIns="0" rIns="0" bIns="0" rtlCol="0" anchor="t">
            <a:spAutoFit/>
          </a:bodyPr>
          <a:lstStyle/>
          <a:p>
            <a:pPr algn="l">
              <a:lnSpc>
                <a:spcPts val="2430"/>
              </a:lnSpc>
            </a:pPr>
            <a:r>
              <a:rPr lang="en-US" sz="2250" spc="10">
                <a:solidFill>
                  <a:srgbClr val="000000"/>
                </a:solidFill>
                <a:latin typeface="Cabin"/>
              </a:rPr>
              <a:t>USCCB National Eucharistic Revival</a:t>
            </a:r>
          </a:p>
        </p:txBody>
      </p:sp>
      <p:grpSp>
        <p:nvGrpSpPr>
          <p:cNvPr id="23" name="Group 23"/>
          <p:cNvGrpSpPr/>
          <p:nvPr/>
        </p:nvGrpSpPr>
        <p:grpSpPr>
          <a:xfrm>
            <a:off x="6856476" y="6572253"/>
            <a:ext cx="9525" cy="1315725"/>
            <a:chOff x="0" y="0"/>
            <a:chExt cx="12700" cy="1754300"/>
          </a:xfrm>
        </p:grpSpPr>
        <p:sp>
          <p:nvSpPr>
            <p:cNvPr id="24" name="Freeform 24"/>
            <p:cNvSpPr/>
            <p:nvPr/>
          </p:nvSpPr>
          <p:spPr>
            <a:xfrm>
              <a:off x="6350" y="6350"/>
              <a:ext cx="0" cy="1741551"/>
            </a:xfrm>
            <a:custGeom>
              <a:avLst/>
              <a:gdLst/>
              <a:ahLst/>
              <a:cxnLst/>
              <a:rect l="l" t="t" r="r" b="b"/>
              <a:pathLst>
                <a:path h="1741551">
                  <a:moveTo>
                    <a:pt x="0" y="0"/>
                  </a:moveTo>
                  <a:lnTo>
                    <a:pt x="0" y="1741551"/>
                  </a:lnTo>
                </a:path>
              </a:pathLst>
            </a:custGeom>
            <a:solidFill>
              <a:srgbClr val="FFFFFF"/>
            </a:solidFill>
          </p:spPr>
          <p:txBody>
            <a:bodyPr/>
            <a:lstStyle/>
            <a:p>
              <a:endParaRPr lang="en-US"/>
            </a:p>
          </p:txBody>
        </p:sp>
        <p:sp>
          <p:nvSpPr>
            <p:cNvPr id="25" name="Freeform 25"/>
            <p:cNvSpPr/>
            <p:nvPr/>
          </p:nvSpPr>
          <p:spPr>
            <a:xfrm>
              <a:off x="0" y="6350"/>
              <a:ext cx="12700" cy="1727200"/>
            </a:xfrm>
            <a:custGeom>
              <a:avLst/>
              <a:gdLst/>
              <a:ahLst/>
              <a:cxnLst/>
              <a:rect l="l" t="t" r="r" b="b"/>
              <a:pathLst>
                <a:path w="12700" h="1727200">
                  <a:moveTo>
                    <a:pt x="12700" y="88900"/>
                  </a:moveTo>
                  <a:lnTo>
                    <a:pt x="12700" y="127000"/>
                  </a:lnTo>
                  <a:lnTo>
                    <a:pt x="0" y="127000"/>
                  </a:lnTo>
                  <a:lnTo>
                    <a:pt x="0" y="88900"/>
                  </a:lnTo>
                  <a:close/>
                  <a:moveTo>
                    <a:pt x="0" y="177800"/>
                  </a:moveTo>
                  <a:lnTo>
                    <a:pt x="0" y="215900"/>
                  </a:lnTo>
                  <a:lnTo>
                    <a:pt x="0" y="177800"/>
                  </a:lnTo>
                  <a:close/>
                  <a:moveTo>
                    <a:pt x="0" y="266700"/>
                  </a:moveTo>
                  <a:lnTo>
                    <a:pt x="0" y="304800"/>
                  </a:lnTo>
                  <a:lnTo>
                    <a:pt x="0" y="266700"/>
                  </a:lnTo>
                  <a:close/>
                  <a:moveTo>
                    <a:pt x="0" y="355600"/>
                  </a:moveTo>
                  <a:lnTo>
                    <a:pt x="0" y="393700"/>
                  </a:lnTo>
                  <a:lnTo>
                    <a:pt x="0" y="355600"/>
                  </a:lnTo>
                  <a:close/>
                  <a:moveTo>
                    <a:pt x="0" y="444500"/>
                  </a:moveTo>
                  <a:lnTo>
                    <a:pt x="0" y="482600"/>
                  </a:lnTo>
                  <a:lnTo>
                    <a:pt x="0" y="444500"/>
                  </a:lnTo>
                  <a:close/>
                  <a:moveTo>
                    <a:pt x="0" y="533400"/>
                  </a:moveTo>
                  <a:lnTo>
                    <a:pt x="0" y="571500"/>
                  </a:lnTo>
                  <a:lnTo>
                    <a:pt x="0" y="533400"/>
                  </a:lnTo>
                  <a:close/>
                  <a:moveTo>
                    <a:pt x="0" y="622300"/>
                  </a:moveTo>
                  <a:lnTo>
                    <a:pt x="0" y="660400"/>
                  </a:lnTo>
                  <a:lnTo>
                    <a:pt x="0" y="622300"/>
                  </a:lnTo>
                  <a:close/>
                  <a:moveTo>
                    <a:pt x="0" y="711200"/>
                  </a:moveTo>
                  <a:lnTo>
                    <a:pt x="0" y="749300"/>
                  </a:lnTo>
                  <a:lnTo>
                    <a:pt x="0" y="711200"/>
                  </a:lnTo>
                  <a:close/>
                  <a:moveTo>
                    <a:pt x="0" y="800100"/>
                  </a:moveTo>
                  <a:lnTo>
                    <a:pt x="0" y="838200"/>
                  </a:lnTo>
                  <a:lnTo>
                    <a:pt x="0" y="800100"/>
                  </a:lnTo>
                  <a:close/>
                  <a:moveTo>
                    <a:pt x="0" y="889000"/>
                  </a:moveTo>
                  <a:lnTo>
                    <a:pt x="0" y="927100"/>
                  </a:lnTo>
                  <a:lnTo>
                    <a:pt x="0" y="889000"/>
                  </a:lnTo>
                  <a:close/>
                  <a:moveTo>
                    <a:pt x="0" y="977900"/>
                  </a:moveTo>
                  <a:lnTo>
                    <a:pt x="0" y="1016000"/>
                  </a:lnTo>
                  <a:lnTo>
                    <a:pt x="0" y="977900"/>
                  </a:lnTo>
                  <a:close/>
                  <a:moveTo>
                    <a:pt x="0" y="1066800"/>
                  </a:moveTo>
                  <a:lnTo>
                    <a:pt x="0" y="1104900"/>
                  </a:lnTo>
                  <a:lnTo>
                    <a:pt x="0" y="1066800"/>
                  </a:lnTo>
                  <a:close/>
                  <a:moveTo>
                    <a:pt x="0" y="1155700"/>
                  </a:moveTo>
                  <a:lnTo>
                    <a:pt x="0" y="1193800"/>
                  </a:lnTo>
                  <a:lnTo>
                    <a:pt x="0" y="1155700"/>
                  </a:lnTo>
                  <a:close/>
                  <a:moveTo>
                    <a:pt x="0" y="1244600"/>
                  </a:moveTo>
                  <a:lnTo>
                    <a:pt x="0" y="1282700"/>
                  </a:lnTo>
                  <a:lnTo>
                    <a:pt x="0" y="1244600"/>
                  </a:lnTo>
                  <a:close/>
                  <a:moveTo>
                    <a:pt x="0" y="1333500"/>
                  </a:moveTo>
                  <a:lnTo>
                    <a:pt x="0" y="1371600"/>
                  </a:lnTo>
                  <a:lnTo>
                    <a:pt x="0" y="1333500"/>
                  </a:lnTo>
                  <a:close/>
                  <a:moveTo>
                    <a:pt x="0" y="1422400"/>
                  </a:moveTo>
                  <a:lnTo>
                    <a:pt x="0" y="1460500"/>
                  </a:lnTo>
                  <a:lnTo>
                    <a:pt x="0" y="1422400"/>
                  </a:lnTo>
                  <a:close/>
                  <a:moveTo>
                    <a:pt x="0" y="1511300"/>
                  </a:moveTo>
                  <a:lnTo>
                    <a:pt x="0" y="1549400"/>
                  </a:lnTo>
                  <a:lnTo>
                    <a:pt x="0" y="1511300"/>
                  </a:lnTo>
                  <a:close/>
                  <a:moveTo>
                    <a:pt x="0" y="1600200"/>
                  </a:moveTo>
                  <a:lnTo>
                    <a:pt x="0" y="1638300"/>
                  </a:lnTo>
                  <a:lnTo>
                    <a:pt x="0" y="1600200"/>
                  </a:lnTo>
                  <a:close/>
                  <a:moveTo>
                    <a:pt x="0" y="1689100"/>
                  </a:moveTo>
                  <a:lnTo>
                    <a:pt x="0" y="1727200"/>
                  </a:lnTo>
                  <a:lnTo>
                    <a:pt x="0" y="1689100"/>
                  </a:lnTo>
                  <a:close/>
                  <a:moveTo>
                    <a:pt x="12700" y="0"/>
                  </a:moveTo>
                  <a:lnTo>
                    <a:pt x="12700" y="38100"/>
                  </a:lnTo>
                  <a:lnTo>
                    <a:pt x="0" y="38100"/>
                  </a:lnTo>
                  <a:lnTo>
                    <a:pt x="0" y="0"/>
                  </a:lnTo>
                  <a:close/>
                </a:path>
              </a:pathLst>
            </a:custGeom>
            <a:solidFill>
              <a:srgbClr val="FFFFFF"/>
            </a:solidFill>
          </p:spPr>
          <p:txBody>
            <a:bodyPr/>
            <a:lstStyle/>
            <a:p>
              <a:endParaRPr lang="en-US"/>
            </a:p>
          </p:txBody>
        </p:sp>
      </p:grpSp>
      <p:grpSp>
        <p:nvGrpSpPr>
          <p:cNvPr id="26" name="Group 26"/>
          <p:cNvGrpSpPr/>
          <p:nvPr/>
        </p:nvGrpSpPr>
        <p:grpSpPr>
          <a:xfrm>
            <a:off x="2196250" y="6327302"/>
            <a:ext cx="192087" cy="192087"/>
            <a:chOff x="0" y="0"/>
            <a:chExt cx="256116" cy="256116"/>
          </a:xfrm>
        </p:grpSpPr>
        <p:sp>
          <p:nvSpPr>
            <p:cNvPr id="27" name="Freeform 27"/>
            <p:cNvSpPr/>
            <p:nvPr/>
          </p:nvSpPr>
          <p:spPr>
            <a:xfrm>
              <a:off x="0" y="0"/>
              <a:ext cx="256159" cy="256159"/>
            </a:xfrm>
            <a:custGeom>
              <a:avLst/>
              <a:gdLst/>
              <a:ahLst/>
              <a:cxnLst/>
              <a:rect l="l" t="t" r="r" b="b"/>
              <a:pathLst>
                <a:path w="256159" h="256159">
                  <a:moveTo>
                    <a:pt x="0" y="128016"/>
                  </a:moveTo>
                  <a:cubicBezTo>
                    <a:pt x="0" y="57277"/>
                    <a:pt x="57277" y="0"/>
                    <a:pt x="128016" y="0"/>
                  </a:cubicBezTo>
                  <a:cubicBezTo>
                    <a:pt x="198755" y="0"/>
                    <a:pt x="256159" y="57277"/>
                    <a:pt x="256159" y="128016"/>
                  </a:cubicBezTo>
                  <a:cubicBezTo>
                    <a:pt x="256159" y="198755"/>
                    <a:pt x="198755" y="256159"/>
                    <a:pt x="128016" y="256159"/>
                  </a:cubicBezTo>
                  <a:cubicBezTo>
                    <a:pt x="57277" y="256159"/>
                    <a:pt x="0" y="198755"/>
                    <a:pt x="0" y="128016"/>
                  </a:cubicBezTo>
                  <a:close/>
                </a:path>
              </a:pathLst>
            </a:custGeom>
            <a:solidFill>
              <a:srgbClr val="F4C523">
                <a:alpha val="89804"/>
              </a:srgbClr>
            </a:solidFill>
          </p:spPr>
          <p:txBody>
            <a:bodyPr/>
            <a:lstStyle/>
            <a:p>
              <a:endParaRPr lang="en-US"/>
            </a:p>
          </p:txBody>
        </p:sp>
      </p:grpSp>
      <p:grpSp>
        <p:nvGrpSpPr>
          <p:cNvPr id="28" name="Group 28"/>
          <p:cNvGrpSpPr/>
          <p:nvPr/>
        </p:nvGrpSpPr>
        <p:grpSpPr>
          <a:xfrm>
            <a:off x="6765195" y="6327302"/>
            <a:ext cx="192087" cy="192087"/>
            <a:chOff x="0" y="0"/>
            <a:chExt cx="256116" cy="256116"/>
          </a:xfrm>
        </p:grpSpPr>
        <p:sp>
          <p:nvSpPr>
            <p:cNvPr id="29" name="Freeform 29"/>
            <p:cNvSpPr/>
            <p:nvPr/>
          </p:nvSpPr>
          <p:spPr>
            <a:xfrm>
              <a:off x="0" y="0"/>
              <a:ext cx="256159" cy="256159"/>
            </a:xfrm>
            <a:custGeom>
              <a:avLst/>
              <a:gdLst/>
              <a:ahLst/>
              <a:cxnLst/>
              <a:rect l="l" t="t" r="r" b="b"/>
              <a:pathLst>
                <a:path w="256159" h="256159">
                  <a:moveTo>
                    <a:pt x="0" y="128016"/>
                  </a:moveTo>
                  <a:cubicBezTo>
                    <a:pt x="0" y="57277"/>
                    <a:pt x="57277" y="0"/>
                    <a:pt x="128016" y="0"/>
                  </a:cubicBezTo>
                  <a:cubicBezTo>
                    <a:pt x="198755" y="0"/>
                    <a:pt x="256159" y="57277"/>
                    <a:pt x="256159" y="128016"/>
                  </a:cubicBezTo>
                  <a:cubicBezTo>
                    <a:pt x="256159" y="198755"/>
                    <a:pt x="198755" y="256159"/>
                    <a:pt x="128016" y="256159"/>
                  </a:cubicBezTo>
                  <a:cubicBezTo>
                    <a:pt x="57277" y="256159"/>
                    <a:pt x="0" y="198755"/>
                    <a:pt x="0" y="128016"/>
                  </a:cubicBezTo>
                  <a:close/>
                </a:path>
              </a:pathLst>
            </a:custGeom>
            <a:solidFill>
              <a:srgbClr val="F4C523">
                <a:alpha val="89804"/>
              </a:srgbClr>
            </a:solidFill>
          </p:spPr>
          <p:txBody>
            <a:bodyPr/>
            <a:lstStyle/>
            <a:p>
              <a:endParaRPr lang="en-US"/>
            </a:p>
          </p:txBody>
        </p:sp>
      </p:grpSp>
      <p:pic>
        <p:nvPicPr>
          <p:cNvPr id="4" name="Picture 3">
            <a:extLst>
              <a:ext uri="{FF2B5EF4-FFF2-40B4-BE49-F238E27FC236}">
                <a16:creationId xmlns:a16="http://schemas.microsoft.com/office/drawing/2014/main" id="{42893B23-97AD-9FDE-C311-1B36E315BE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80076" y="622413"/>
            <a:ext cx="9232669" cy="90421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48640" y="3959486"/>
            <a:ext cx="17305020" cy="2434651"/>
          </a:xfrm>
          <a:prstGeom prst="rect">
            <a:avLst/>
          </a:prstGeom>
        </p:spPr>
        <p:txBody>
          <a:bodyPr lIns="0" tIns="0" rIns="0" bIns="0" rtlCol="0" anchor="t">
            <a:spAutoFit/>
          </a:bodyPr>
          <a:lstStyle/>
          <a:p>
            <a:pPr marL="903970" lvl="1" indent="-451985" algn="l">
              <a:lnSpc>
                <a:spcPts val="6473"/>
              </a:lnSpc>
            </a:pPr>
            <a:r>
              <a:rPr lang="en-US" sz="4995" spc="23">
                <a:solidFill>
                  <a:srgbClr val="404040"/>
                </a:solidFill>
                <a:latin typeface="Cabin"/>
              </a:rPr>
              <a:t>Nearly 7 in 10 Catholics (69%) say they personally believe...the bread and wine used in communion “are </a:t>
            </a:r>
            <a:r>
              <a:rPr lang="en-US" sz="4995" spc="23">
                <a:solidFill>
                  <a:srgbClr val="404040"/>
                </a:solidFill>
                <a:latin typeface="Cabin Bold Italics"/>
              </a:rPr>
              <a:t>symbols</a:t>
            </a:r>
            <a:r>
              <a:rPr lang="en-US" sz="4995" spc="23">
                <a:solidFill>
                  <a:srgbClr val="404040"/>
                </a:solidFill>
                <a:latin typeface="Cabin"/>
              </a:rPr>
              <a:t> of the body and blood of Jesus Christ.”</a:t>
            </a:r>
          </a:p>
        </p:txBody>
      </p:sp>
      <p:sp>
        <p:nvSpPr>
          <p:cNvPr id="3" name="TextBox 3"/>
          <p:cNvSpPr txBox="1"/>
          <p:nvPr/>
        </p:nvSpPr>
        <p:spPr>
          <a:xfrm>
            <a:off x="405765" y="661182"/>
            <a:ext cx="8218170" cy="1000125"/>
          </a:xfrm>
          <a:prstGeom prst="rect">
            <a:avLst/>
          </a:prstGeom>
        </p:spPr>
        <p:txBody>
          <a:bodyPr lIns="0" tIns="0" rIns="0" bIns="0" rtlCol="0" anchor="t">
            <a:spAutoFit/>
          </a:bodyPr>
          <a:lstStyle/>
          <a:p>
            <a:pPr algn="l">
              <a:lnSpc>
                <a:spcPts val="7920"/>
              </a:lnSpc>
            </a:pPr>
            <a:r>
              <a:rPr lang="en-US" sz="6600" spc="31">
                <a:solidFill>
                  <a:srgbClr val="000000"/>
                </a:solidFill>
                <a:latin typeface="Cabin"/>
              </a:rPr>
              <a:t>Pew Research Center</a:t>
            </a:r>
          </a:p>
        </p:txBody>
      </p:sp>
      <p:sp>
        <p:nvSpPr>
          <p:cNvPr id="4" name="TextBox 4"/>
          <p:cNvSpPr txBox="1"/>
          <p:nvPr/>
        </p:nvSpPr>
        <p:spPr>
          <a:xfrm>
            <a:off x="9144000" y="8582025"/>
            <a:ext cx="7516118" cy="361950"/>
          </a:xfrm>
          <a:prstGeom prst="rect">
            <a:avLst/>
          </a:prstGeom>
        </p:spPr>
        <p:txBody>
          <a:bodyPr lIns="0" tIns="0" rIns="0" bIns="0" rtlCol="0" anchor="t">
            <a:spAutoFit/>
          </a:bodyPr>
          <a:lstStyle/>
          <a:p>
            <a:pPr algn="ctr">
              <a:lnSpc>
                <a:spcPts val="2879"/>
              </a:lnSpc>
              <a:spcBef>
                <a:spcPct val="0"/>
              </a:spcBef>
            </a:pPr>
            <a:r>
              <a:rPr lang="en-US" sz="2400">
                <a:solidFill>
                  <a:srgbClr val="000000"/>
                </a:solidFill>
                <a:latin typeface="Cabin Heavy"/>
              </a:rPr>
              <a:t>Pew survey conducted Feb 4-19, 2019 among U.S. adults.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E4FA4D-A989-6C36-B6DD-0E74490E53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31" y="692"/>
            <a:ext cx="18285538" cy="102856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760141" y="8038120"/>
            <a:ext cx="14548355" cy="1532022"/>
          </a:xfrm>
          <a:prstGeom prst="rect">
            <a:avLst/>
          </a:prstGeom>
        </p:spPr>
        <p:txBody>
          <a:bodyPr wrap="square" lIns="0" tIns="0" rIns="0" bIns="0" rtlCol="0" anchor="t">
            <a:spAutoFit/>
          </a:bodyPr>
          <a:lstStyle/>
          <a:p>
            <a:pPr algn="ctr">
              <a:lnSpc>
                <a:spcPts val="12880"/>
              </a:lnSpc>
            </a:pPr>
            <a:r>
              <a:rPr lang="en-US" sz="9200" dirty="0">
                <a:solidFill>
                  <a:srgbClr val="F4C523"/>
                </a:solidFill>
                <a:latin typeface="Cabin Bold"/>
              </a:rPr>
              <a:t>Your Pastoral Vision</a:t>
            </a:r>
          </a:p>
        </p:txBody>
      </p:sp>
      <p:pic>
        <p:nvPicPr>
          <p:cNvPr id="5" name="Picture 4">
            <a:extLst>
              <a:ext uri="{FF2B5EF4-FFF2-40B4-BE49-F238E27FC236}">
                <a16:creationId xmlns:a16="http://schemas.microsoft.com/office/drawing/2014/main" id="{0906EBDA-9D40-E815-251A-F749297B56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29345" y="687675"/>
            <a:ext cx="12829309" cy="72148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44677" y="6048468"/>
            <a:ext cx="10726284" cy="3526606"/>
          </a:xfrm>
          <a:prstGeom prst="rect">
            <a:avLst/>
          </a:prstGeom>
        </p:spPr>
        <p:txBody>
          <a:bodyPr lIns="0" tIns="0" rIns="0" bIns="0" rtlCol="0" anchor="t">
            <a:spAutoFit/>
          </a:bodyPr>
          <a:lstStyle/>
          <a:p>
            <a:pPr>
              <a:lnSpc>
                <a:spcPts val="5507"/>
              </a:lnSpc>
            </a:pPr>
            <a:r>
              <a:rPr lang="en-US" sz="4550" dirty="0">
                <a:solidFill>
                  <a:srgbClr val="534741"/>
                </a:solidFill>
                <a:latin typeface="Cabin Heavy"/>
              </a:rPr>
              <a:t>Who is around and outside your parish?</a:t>
            </a:r>
          </a:p>
          <a:p>
            <a:pPr>
              <a:lnSpc>
                <a:spcPts val="5507"/>
              </a:lnSpc>
            </a:pPr>
            <a:endParaRPr lang="en-US" sz="4589">
              <a:solidFill>
                <a:srgbClr val="534741"/>
              </a:solidFill>
              <a:latin typeface="Cabin Heavy"/>
            </a:endParaRPr>
          </a:p>
          <a:p>
            <a:pPr>
              <a:lnSpc>
                <a:spcPts val="5507"/>
              </a:lnSpc>
            </a:pPr>
            <a:r>
              <a:rPr lang="en-US" sz="4550" dirty="0">
                <a:solidFill>
                  <a:srgbClr val="534741"/>
                </a:solidFill>
                <a:latin typeface="Cabin Heavy"/>
              </a:rPr>
              <a:t>What is the greater mission of the church?</a:t>
            </a:r>
          </a:p>
          <a:p>
            <a:pPr>
              <a:lnSpc>
                <a:spcPts val="5507"/>
              </a:lnSpc>
            </a:pPr>
            <a:endParaRPr lang="en-US" sz="4589">
              <a:solidFill>
                <a:srgbClr val="534741"/>
              </a:solidFill>
              <a:latin typeface="Cabin Heavy"/>
            </a:endParaRPr>
          </a:p>
          <a:p>
            <a:pPr>
              <a:lnSpc>
                <a:spcPts val="5507"/>
              </a:lnSpc>
            </a:pPr>
            <a:r>
              <a:rPr lang="en-US" sz="4550" dirty="0">
                <a:solidFill>
                  <a:srgbClr val="534741"/>
                </a:solidFill>
                <a:latin typeface="Cabin Heavy"/>
              </a:rPr>
              <a:t>How do you plan to accomplish that mission?</a:t>
            </a:r>
          </a:p>
        </p:txBody>
      </p:sp>
      <p:sp>
        <p:nvSpPr>
          <p:cNvPr id="3" name="TextBox 3"/>
          <p:cNvSpPr txBox="1"/>
          <p:nvPr/>
        </p:nvSpPr>
        <p:spPr>
          <a:xfrm>
            <a:off x="745957" y="6041154"/>
            <a:ext cx="4113608" cy="1704975"/>
          </a:xfrm>
          <a:prstGeom prst="rect">
            <a:avLst/>
          </a:prstGeom>
        </p:spPr>
        <p:txBody>
          <a:bodyPr lIns="0" tIns="0" rIns="0" bIns="0" rtlCol="0" anchor="t">
            <a:spAutoFit/>
          </a:bodyPr>
          <a:lstStyle/>
          <a:p>
            <a:pPr>
              <a:lnSpc>
                <a:spcPts val="6763"/>
              </a:lnSpc>
              <a:spcBef>
                <a:spcPct val="0"/>
              </a:spcBef>
            </a:pPr>
            <a:r>
              <a:rPr lang="en-US" sz="5636">
                <a:solidFill>
                  <a:srgbClr val="534741"/>
                </a:solidFill>
                <a:latin typeface="Cabin Heavy"/>
              </a:rPr>
              <a:t>Thoughts to consider: </a:t>
            </a:r>
            <a:endParaRPr lang="en-US"/>
          </a:p>
        </p:txBody>
      </p:sp>
      <p:sp>
        <p:nvSpPr>
          <p:cNvPr id="11" name="AutoShape 3">
            <a:extLst>
              <a:ext uri="{FF2B5EF4-FFF2-40B4-BE49-F238E27FC236}">
                <a16:creationId xmlns:a16="http://schemas.microsoft.com/office/drawing/2014/main" id="{FE7B366A-80BD-F632-F4A1-FF8D6B39290B}"/>
              </a:ext>
            </a:extLst>
          </p:cNvPr>
          <p:cNvSpPr/>
          <p:nvPr/>
        </p:nvSpPr>
        <p:spPr>
          <a:xfrm>
            <a:off x="5747181" y="2637305"/>
            <a:ext cx="7181826" cy="0"/>
          </a:xfrm>
          <a:prstGeom prst="line">
            <a:avLst/>
          </a:prstGeom>
          <a:ln w="47625" cap="flat">
            <a:solidFill>
              <a:srgbClr val="0F57A5"/>
            </a:solidFill>
            <a:prstDash val="solid"/>
            <a:headEnd type="none" w="sm" len="sm"/>
            <a:tailEnd type="none" w="sm" len="sm"/>
          </a:ln>
        </p:spPr>
        <p:txBody>
          <a:bodyPr/>
          <a:lstStyle/>
          <a:p>
            <a:endParaRPr lang="en-US"/>
          </a:p>
        </p:txBody>
      </p:sp>
      <p:sp>
        <p:nvSpPr>
          <p:cNvPr id="17" name="TextBox 2">
            <a:extLst>
              <a:ext uri="{FF2B5EF4-FFF2-40B4-BE49-F238E27FC236}">
                <a16:creationId xmlns:a16="http://schemas.microsoft.com/office/drawing/2014/main" id="{246D0B7A-FC59-CC0D-2245-5DC91826F885}"/>
              </a:ext>
            </a:extLst>
          </p:cNvPr>
          <p:cNvSpPr txBox="1"/>
          <p:nvPr/>
        </p:nvSpPr>
        <p:spPr>
          <a:xfrm>
            <a:off x="4084949" y="958673"/>
            <a:ext cx="10535345" cy="3356610"/>
          </a:xfrm>
          <a:prstGeom prst="rect">
            <a:avLst/>
          </a:prstGeom>
        </p:spPr>
        <p:txBody>
          <a:bodyPr lIns="0" tIns="0" rIns="0" bIns="0" rtlCol="0" anchor="t">
            <a:spAutoFit/>
          </a:bodyPr>
          <a:lstStyle/>
          <a:p>
            <a:pPr algn="ctr">
              <a:lnSpc>
                <a:spcPts val="13439"/>
              </a:lnSpc>
            </a:pPr>
            <a:r>
              <a:rPr lang="en-US" sz="9600">
                <a:solidFill>
                  <a:srgbClr val="534741"/>
                </a:solidFill>
                <a:latin typeface="Cabin"/>
              </a:rPr>
              <a:t>PARISH VISIONING EXERCISE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AutoShape 2"/>
          <p:cNvSpPr/>
          <p:nvPr/>
        </p:nvSpPr>
        <p:spPr>
          <a:xfrm>
            <a:off x="1905992" y="3920691"/>
            <a:ext cx="2254419" cy="0"/>
          </a:xfrm>
          <a:prstGeom prst="line">
            <a:avLst/>
          </a:prstGeom>
          <a:ln w="47625" cap="flat">
            <a:solidFill>
              <a:srgbClr val="A28231"/>
            </a:solidFill>
            <a:prstDash val="solid"/>
            <a:headEnd type="none" w="sm" len="sm"/>
            <a:tailEnd type="none" w="sm" len="sm"/>
          </a:ln>
        </p:spPr>
        <p:txBody>
          <a:bodyPr/>
          <a:lstStyle/>
          <a:p>
            <a:endParaRPr lang="en-US"/>
          </a:p>
        </p:txBody>
      </p:sp>
      <p:sp>
        <p:nvSpPr>
          <p:cNvPr id="4" name="TextBox 4"/>
          <p:cNvSpPr txBox="1"/>
          <p:nvPr/>
        </p:nvSpPr>
        <p:spPr>
          <a:xfrm>
            <a:off x="1897071" y="1672446"/>
            <a:ext cx="7227822" cy="1827530"/>
          </a:xfrm>
          <a:prstGeom prst="rect">
            <a:avLst/>
          </a:prstGeom>
        </p:spPr>
        <p:txBody>
          <a:bodyPr lIns="0" tIns="0" rIns="0" bIns="0" rtlCol="0" anchor="t">
            <a:spAutoFit/>
          </a:bodyPr>
          <a:lstStyle/>
          <a:p>
            <a:pPr>
              <a:lnSpc>
                <a:spcPts val="7419"/>
              </a:lnSpc>
            </a:pPr>
            <a:r>
              <a:rPr lang="en-US" sz="5299">
                <a:solidFill>
                  <a:srgbClr val="1D1D1F"/>
                </a:solidFill>
                <a:latin typeface="Cabin Bold"/>
              </a:rPr>
              <a:t>PARISH VISIONING EXERCISE</a:t>
            </a:r>
          </a:p>
        </p:txBody>
      </p:sp>
      <p:sp>
        <p:nvSpPr>
          <p:cNvPr id="7" name="TextBox 4">
            <a:extLst>
              <a:ext uri="{FF2B5EF4-FFF2-40B4-BE49-F238E27FC236}">
                <a16:creationId xmlns:a16="http://schemas.microsoft.com/office/drawing/2014/main" id="{5FCDDA62-546B-F552-70E8-9ADDD6180BCE}"/>
              </a:ext>
            </a:extLst>
          </p:cNvPr>
          <p:cNvSpPr txBox="1"/>
          <p:nvPr/>
        </p:nvSpPr>
        <p:spPr>
          <a:xfrm>
            <a:off x="1902988" y="4275582"/>
            <a:ext cx="8259873" cy="2229969"/>
          </a:xfrm>
          <a:prstGeom prst="rect">
            <a:avLst/>
          </a:prstGeom>
        </p:spPr>
        <p:txBody>
          <a:bodyPr wrap="square" lIns="0" tIns="0" rIns="0" bIns="0" rtlCol="0" anchor="t">
            <a:spAutoFit/>
          </a:bodyPr>
          <a:lstStyle/>
          <a:p>
            <a:pPr>
              <a:lnSpc>
                <a:spcPts val="4369"/>
              </a:lnSpc>
            </a:pPr>
            <a:r>
              <a:rPr lang="en-US" sz="4800" dirty="0">
                <a:solidFill>
                  <a:srgbClr val="454545"/>
                </a:solidFill>
                <a:latin typeface="Cabin"/>
              </a:rPr>
              <a:t>Who does your parish serve?</a:t>
            </a:r>
            <a:endParaRPr lang="en-US" dirty="0"/>
          </a:p>
          <a:p>
            <a:pPr>
              <a:lnSpc>
                <a:spcPts val="4369"/>
              </a:lnSpc>
            </a:pPr>
            <a:endParaRPr lang="en-US" sz="4800">
              <a:solidFill>
                <a:srgbClr val="454545"/>
              </a:solidFill>
              <a:latin typeface="Cabin"/>
            </a:endParaRPr>
          </a:p>
          <a:p>
            <a:pPr>
              <a:lnSpc>
                <a:spcPts val="4369"/>
              </a:lnSpc>
            </a:pPr>
            <a:r>
              <a:rPr lang="en-US" sz="3600" dirty="0">
                <a:solidFill>
                  <a:srgbClr val="454545"/>
                </a:solidFill>
                <a:latin typeface="Cabin"/>
              </a:rPr>
              <a:t>Young families? Elderly couples? Migrants? Retired adults? Seasonal visitors?  </a:t>
            </a:r>
          </a:p>
        </p:txBody>
      </p:sp>
      <p:pic>
        <p:nvPicPr>
          <p:cNvPr id="6" name="Picture 5">
            <a:extLst>
              <a:ext uri="{FF2B5EF4-FFF2-40B4-BE49-F238E27FC236}">
                <a16:creationId xmlns:a16="http://schemas.microsoft.com/office/drawing/2014/main" id="{E54CA371-C438-A223-B44D-04651FF285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39503" y="1764975"/>
            <a:ext cx="6847307" cy="630104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5A7A2A2529B5418CF2732A2924832F" ma:contentTypeVersion="17" ma:contentTypeDescription="Create a new document." ma:contentTypeScope="" ma:versionID="ce5c7b77bfcffe599a4fa09a8cf003cc">
  <xsd:schema xmlns:xsd="http://www.w3.org/2001/XMLSchema" xmlns:xs="http://www.w3.org/2001/XMLSchema" xmlns:p="http://schemas.microsoft.com/office/2006/metadata/properties" xmlns:ns2="e9c30bf9-6eeb-44f5-9184-931adfae0d10" xmlns:ns3="ef657945-b208-43fd-b497-584db89d970c" targetNamespace="http://schemas.microsoft.com/office/2006/metadata/properties" ma:root="true" ma:fieldsID="5d8375a9abf99159fd396a34d9a7039f" ns2:_="" ns3:_="">
    <xsd:import namespace="e9c30bf9-6eeb-44f5-9184-931adfae0d10"/>
    <xsd:import namespace="ef657945-b208-43fd-b497-584db89d970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c30bf9-6eeb-44f5-9184-931adfae0d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e74464-a7a1-4b8e-bae6-1b8d756b5ea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657945-b208-43fd-b497-584db89d970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8ad843e-d5bf-41df-b63c-0437309edcc7}" ma:internalName="TaxCatchAll" ma:showField="CatchAllData" ma:web="ef657945-b208-43fd-b497-584db89d97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c30bf9-6eeb-44f5-9184-931adfae0d10">
      <Terms xmlns="http://schemas.microsoft.com/office/infopath/2007/PartnerControls"/>
    </lcf76f155ced4ddcb4097134ff3c332f>
    <TaxCatchAll xmlns="ef657945-b208-43fd-b497-584db89d970c" xsi:nil="true"/>
  </documentManagement>
</p:properties>
</file>

<file path=customXml/itemProps1.xml><?xml version="1.0" encoding="utf-8"?>
<ds:datastoreItem xmlns:ds="http://schemas.openxmlformats.org/officeDocument/2006/customXml" ds:itemID="{48F72718-3A0E-4DA9-9590-1B9B816C74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c30bf9-6eeb-44f5-9184-931adfae0d10"/>
    <ds:schemaRef ds:uri="ef657945-b208-43fd-b497-584db89d97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BBE7E5-2B93-4A0E-89BD-BDA2595009CA}">
  <ds:schemaRefs>
    <ds:schemaRef ds:uri="http://schemas.microsoft.com/sharepoint/v3/contenttype/forms"/>
  </ds:schemaRefs>
</ds:datastoreItem>
</file>

<file path=customXml/itemProps3.xml><?xml version="1.0" encoding="utf-8"?>
<ds:datastoreItem xmlns:ds="http://schemas.openxmlformats.org/officeDocument/2006/customXml" ds:itemID="{B8E63404-983C-478A-8F60-F0F743021A17}">
  <ds:schemaRefs>
    <ds:schemaRef ds:uri="ef657945-b208-43fd-b497-584db89d970c"/>
    <ds:schemaRef ds:uri="e9c30bf9-6eeb-44f5-9184-931adfae0d10"/>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TotalTime>
  <Words>3334</Words>
  <Application>Microsoft Office PowerPoint</Application>
  <PresentationFormat>Custom</PresentationFormat>
  <Paragraphs>246</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Arial,Sans-Serif</vt:lpstr>
      <vt:lpstr>Cabin Heavy</vt:lpstr>
      <vt:lpstr>Cabin</vt:lpstr>
      <vt:lpstr>Arial</vt:lpstr>
      <vt:lpstr>Cabin Bold</vt:lpstr>
      <vt:lpstr>Cabin Bold Italics</vt:lpstr>
      <vt:lpstr>Cabin Italics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Parish Vision</dc:title>
  <cp:lastModifiedBy>Kathryn Sauceda</cp:lastModifiedBy>
  <cp:revision>1258</cp:revision>
  <dcterms:created xsi:type="dcterms:W3CDTF">2006-08-16T00:00:00Z</dcterms:created>
  <dcterms:modified xsi:type="dcterms:W3CDTF">2024-11-20T17:43:28Z</dcterms:modified>
  <dc:identifier>DAF-kNJIEJc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0x010100B45A7A2A2529B5418CF2732A2924832F</vt:lpwstr>
  </property>
  <property fmtid="{D5CDD505-2E9C-101B-9397-08002B2CF9AE}" pid="3" name="MediaServiceImageTags">
    <vt:lpwstr/>
  </property>
</Properties>
</file>